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5E9ED3-51E0-49AF-A054-C713D9471535}" type="datetimeFigureOut">
              <a:rPr lang="en-US" smtClean="0"/>
              <a:t>8/14/2010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74192D-4863-4478-9753-31AE4FD8D9E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l="-5000" r="-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6200" y="76200"/>
            <a:ext cx="8839200" cy="26314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500" b="1" dirty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COMPUTERS AS MINDTOOLS</a:t>
            </a:r>
          </a:p>
          <a:p>
            <a:pPr algn="ctr"/>
            <a:r>
              <a:rPr lang="en-US" sz="5500" b="1" dirty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FOR ENGAGING LEARNERS IN CRITICAL THINKING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04800" y="5486400"/>
            <a:ext cx="32766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By Wilson D. Chan</a:t>
            </a:r>
          </a:p>
          <a:p>
            <a:r>
              <a:rPr lang="en-US" sz="3200" b="1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BEED – SPED 2D</a:t>
            </a:r>
            <a:endParaRPr lang="en-US" sz="3200" b="1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"/>
            <a:ext cx="8686800" cy="6400800"/>
          </a:xfrm>
        </p:spPr>
        <p:txBody>
          <a:bodyPr>
            <a:noAutofit/>
          </a:bodyPr>
          <a:lstStyle/>
          <a:p>
            <a:pPr lvl="2"/>
            <a:r>
              <a:rPr lang="en-US" sz="3600" dirty="0">
                <a:solidFill>
                  <a:schemeClr val="bg1"/>
                </a:solidFill>
              </a:rPr>
              <a:t>Interpersonal </a:t>
            </a:r>
            <a:r>
              <a:rPr lang="en-US" sz="3600" dirty="0" smtClean="0">
                <a:solidFill>
                  <a:schemeClr val="bg1"/>
                </a:solidFill>
              </a:rPr>
              <a:t>exchanges</a:t>
            </a:r>
          </a:p>
          <a:p>
            <a:pPr lvl="4">
              <a:buFont typeface="Wingdings" pitchFamily="2" charset="2"/>
              <a:buChar char="§"/>
            </a:pPr>
            <a:r>
              <a:rPr lang="en-US" sz="2800" dirty="0" err="1" smtClean="0">
                <a:solidFill>
                  <a:schemeClr val="bg1"/>
                </a:solidFill>
              </a:rPr>
              <a:t>Keypals</a:t>
            </a:r>
            <a:endParaRPr lang="en-US" sz="2800" dirty="0" smtClean="0">
              <a:solidFill>
                <a:schemeClr val="bg1"/>
              </a:solidFill>
            </a:endParaRPr>
          </a:p>
          <a:p>
            <a:pPr lvl="4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Global classrooms</a:t>
            </a:r>
          </a:p>
          <a:p>
            <a:pPr lvl="4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Electronic appearances</a:t>
            </a:r>
          </a:p>
          <a:p>
            <a:pPr lvl="4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Electronic mentoring</a:t>
            </a:r>
          </a:p>
          <a:p>
            <a:pPr lvl="4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Impersonations</a:t>
            </a:r>
          </a:p>
          <a:p>
            <a:pPr lvl="2"/>
            <a:r>
              <a:rPr lang="en-US" sz="3600" dirty="0">
                <a:solidFill>
                  <a:schemeClr val="bg1"/>
                </a:solidFill>
              </a:rPr>
              <a:t>I</a:t>
            </a:r>
            <a:r>
              <a:rPr lang="en-US" sz="3600" dirty="0" smtClean="0">
                <a:solidFill>
                  <a:schemeClr val="bg1"/>
                </a:solidFill>
              </a:rPr>
              <a:t>nformation collections</a:t>
            </a:r>
          </a:p>
          <a:p>
            <a:pPr lvl="4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Information exchanges</a:t>
            </a:r>
          </a:p>
          <a:p>
            <a:pPr lvl="4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Database creation</a:t>
            </a:r>
          </a:p>
          <a:p>
            <a:pPr lvl="4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Electronic publishing</a:t>
            </a:r>
          </a:p>
          <a:p>
            <a:pPr lvl="4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Electronic field trips</a:t>
            </a:r>
          </a:p>
          <a:p>
            <a:pPr lvl="4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Pooled data analysis</a:t>
            </a:r>
          </a:p>
          <a:p>
            <a:pPr lvl="4">
              <a:buFont typeface="Wingdings" pitchFamily="2" charset="2"/>
              <a:buChar char="§"/>
            </a:pPr>
            <a:endParaRPr lang="en-US" sz="2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28600"/>
            <a:ext cx="8686800" cy="5867400"/>
          </a:xfrm>
        </p:spPr>
        <p:txBody>
          <a:bodyPr>
            <a:noAutofit/>
          </a:bodyPr>
          <a:lstStyle/>
          <a:p>
            <a:r>
              <a:rPr lang="en-US" dirty="0">
                <a:solidFill>
                  <a:schemeClr val="bg1"/>
                </a:solidFill>
              </a:rPr>
              <a:t>Problem-solving </a:t>
            </a:r>
            <a:r>
              <a:rPr lang="en-US" dirty="0" smtClean="0">
                <a:solidFill>
                  <a:schemeClr val="bg1"/>
                </a:solidFill>
              </a:rPr>
              <a:t>projects</a:t>
            </a:r>
          </a:p>
          <a:p>
            <a:pPr lvl="2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Information searches </a:t>
            </a:r>
          </a:p>
          <a:p>
            <a:pPr lvl="2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Parallel problem  solving</a:t>
            </a:r>
          </a:p>
          <a:p>
            <a:pPr lvl="2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Electronic process writing</a:t>
            </a:r>
          </a:p>
          <a:p>
            <a:pPr lvl="2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Serial creations</a:t>
            </a:r>
          </a:p>
          <a:p>
            <a:pPr lvl="2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Simulations</a:t>
            </a:r>
          </a:p>
          <a:p>
            <a:pPr lvl="2"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bg1"/>
                </a:solidFill>
              </a:rPr>
              <a:t>Social action projects</a:t>
            </a:r>
          </a:p>
          <a:p>
            <a:pPr lvl="2">
              <a:buNone/>
            </a:pPr>
            <a:endParaRPr lang="en-US" sz="2000" dirty="0">
              <a:solidFill>
                <a:schemeClr val="bg1"/>
              </a:solidFill>
            </a:endParaRPr>
          </a:p>
          <a:p>
            <a:pPr algn="just"/>
            <a:r>
              <a:rPr lang="en-US" sz="2800" dirty="0">
                <a:solidFill>
                  <a:schemeClr val="bg1"/>
                </a:solidFill>
              </a:rPr>
              <a:t>Online communication presumes that students can communicate, that is, that they can </a:t>
            </a:r>
            <a:r>
              <a:rPr lang="en-US" sz="2800" dirty="0" smtClean="0">
                <a:solidFill>
                  <a:schemeClr val="bg1"/>
                </a:solidFill>
              </a:rPr>
              <a:t>meaningfully participate </a:t>
            </a:r>
            <a:r>
              <a:rPr lang="en-US" sz="2800" dirty="0">
                <a:solidFill>
                  <a:schemeClr val="bg1"/>
                </a:solidFill>
              </a:rPr>
              <a:t>in conversations. In order to do that, they need to be able to interpret messages, </a:t>
            </a:r>
            <a:r>
              <a:rPr lang="en-US" sz="2800" dirty="0" smtClean="0">
                <a:solidFill>
                  <a:schemeClr val="bg1"/>
                </a:solidFill>
              </a:rPr>
              <a:t>consider appropriate </a:t>
            </a:r>
            <a:r>
              <a:rPr lang="en-US" sz="2800" dirty="0">
                <a:solidFill>
                  <a:schemeClr val="bg1"/>
                </a:solidFill>
              </a:rPr>
              <a:t>responses, and construct coherent replies.</a:t>
            </a:r>
            <a:endParaRPr lang="en-US" sz="2800" dirty="0" smtClean="0">
              <a:solidFill>
                <a:schemeClr val="bg1"/>
              </a:solidFill>
            </a:endParaRPr>
          </a:p>
          <a:p>
            <a:pPr lvl="2">
              <a:buFont typeface="Wingdings" pitchFamily="2" charset="2"/>
              <a:buChar char="§"/>
            </a:pPr>
            <a:endParaRPr lang="en-US" sz="5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" y="304800"/>
            <a:ext cx="8229600" cy="6096000"/>
          </a:xfrm>
        </p:spPr>
        <p:txBody>
          <a:bodyPr>
            <a:normAutofit lnSpcReduction="10000"/>
          </a:bodyPr>
          <a:lstStyle/>
          <a:p>
            <a:r>
              <a:rPr lang="en-US" b="1" dirty="0">
                <a:solidFill>
                  <a:schemeClr val="bg1"/>
                </a:solidFill>
              </a:rPr>
              <a:t>Rationales for Using Technology as </a:t>
            </a:r>
            <a:r>
              <a:rPr lang="en-US" b="1" dirty="0" err="1" smtClean="0">
                <a:solidFill>
                  <a:schemeClr val="bg1"/>
                </a:solidFill>
              </a:rPr>
              <a:t>Mindtools</a:t>
            </a:r>
            <a:endParaRPr lang="en-US" b="1" dirty="0" smtClean="0">
              <a:solidFill>
                <a:schemeClr val="bg1"/>
              </a:solidFill>
            </a:endParaRPr>
          </a:p>
          <a:p>
            <a:pPr lvl="2"/>
            <a:r>
              <a:rPr lang="en-US" b="1" dirty="0">
                <a:solidFill>
                  <a:schemeClr val="bg1"/>
                </a:solidFill>
              </a:rPr>
              <a:t>Learners as </a:t>
            </a:r>
            <a:r>
              <a:rPr lang="en-US" b="1" dirty="0" smtClean="0">
                <a:solidFill>
                  <a:schemeClr val="bg1"/>
                </a:solidFill>
              </a:rPr>
              <a:t>Designers</a:t>
            </a:r>
          </a:p>
          <a:p>
            <a:pPr lvl="3"/>
            <a:r>
              <a:rPr lang="en-US" dirty="0" err="1">
                <a:solidFill>
                  <a:schemeClr val="bg1"/>
                </a:solidFill>
              </a:rPr>
              <a:t>Mindtools</a:t>
            </a:r>
            <a:r>
              <a:rPr lang="en-US" dirty="0">
                <a:solidFill>
                  <a:schemeClr val="bg1"/>
                </a:solidFill>
              </a:rPr>
              <a:t> are not intended necessarily to make learning easier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lvl="3"/>
            <a:r>
              <a:rPr lang="en-US" dirty="0">
                <a:solidFill>
                  <a:schemeClr val="bg1"/>
                </a:solidFill>
              </a:rPr>
              <a:t>Learners do not use </a:t>
            </a:r>
            <a:r>
              <a:rPr lang="en-US" dirty="0" err="1">
                <a:solidFill>
                  <a:schemeClr val="bg1"/>
                </a:solidFill>
              </a:rPr>
              <a:t>Mindtools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naturally and </a:t>
            </a:r>
            <a:r>
              <a:rPr lang="en-US" dirty="0">
                <a:solidFill>
                  <a:schemeClr val="bg1"/>
                </a:solidFill>
              </a:rPr>
              <a:t>effortlessly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lvl="3"/>
            <a:r>
              <a:rPr lang="en-US" dirty="0" err="1">
                <a:solidFill>
                  <a:schemeClr val="bg1"/>
                </a:solidFill>
              </a:rPr>
              <a:t>Mindtools</a:t>
            </a:r>
            <a:r>
              <a:rPr lang="en-US" dirty="0">
                <a:solidFill>
                  <a:schemeClr val="bg1"/>
                </a:solidFill>
              </a:rPr>
              <a:t> often require learners to think harder about the subject matter </a:t>
            </a:r>
            <a:r>
              <a:rPr lang="en-US" dirty="0" smtClean="0">
                <a:solidFill>
                  <a:schemeClr val="bg1"/>
                </a:solidFill>
              </a:rPr>
              <a:t>domain being </a:t>
            </a:r>
            <a:r>
              <a:rPr lang="en-US" dirty="0">
                <a:solidFill>
                  <a:schemeClr val="bg1"/>
                </a:solidFill>
              </a:rPr>
              <a:t>studied while generating thoughts that would be impossible without the tool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lvl="3">
              <a:buNone/>
            </a:pPr>
            <a:endParaRPr lang="en-US" dirty="0" smtClean="0">
              <a:solidFill>
                <a:schemeClr val="bg1"/>
              </a:solidFill>
            </a:endParaRPr>
          </a:p>
          <a:p>
            <a:pPr lvl="2"/>
            <a:r>
              <a:rPr lang="en-US" b="1" dirty="0">
                <a:solidFill>
                  <a:schemeClr val="bg1"/>
                </a:solidFill>
              </a:rPr>
              <a:t>Knowledge Construction, Not </a:t>
            </a:r>
            <a:r>
              <a:rPr lang="en-US" b="1" dirty="0" smtClean="0">
                <a:solidFill>
                  <a:schemeClr val="bg1"/>
                </a:solidFill>
              </a:rPr>
              <a:t>Reproduction</a:t>
            </a:r>
          </a:p>
          <a:p>
            <a:pPr lvl="3"/>
            <a:r>
              <a:rPr lang="en-US" dirty="0" err="1">
                <a:solidFill>
                  <a:schemeClr val="bg1"/>
                </a:solidFill>
              </a:rPr>
              <a:t>Mindtools</a:t>
            </a:r>
            <a:r>
              <a:rPr lang="en-US" dirty="0">
                <a:solidFill>
                  <a:schemeClr val="bg1"/>
                </a:solidFill>
              </a:rPr>
              <a:t> represent a constructivist use of technology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lvl="4"/>
            <a:r>
              <a:rPr lang="en-US" dirty="0">
                <a:solidFill>
                  <a:schemeClr val="bg1"/>
                </a:solidFill>
              </a:rPr>
              <a:t>Constructivism is concerned with </a:t>
            </a:r>
            <a:r>
              <a:rPr lang="en-US" dirty="0" smtClean="0">
                <a:solidFill>
                  <a:schemeClr val="bg1"/>
                </a:solidFill>
              </a:rPr>
              <a:t>the process </a:t>
            </a:r>
            <a:r>
              <a:rPr lang="en-US" dirty="0">
                <a:solidFill>
                  <a:schemeClr val="bg1"/>
                </a:solidFill>
              </a:rPr>
              <a:t>of how we </a:t>
            </a:r>
            <a:r>
              <a:rPr lang="en-US" i="1" dirty="0">
                <a:solidFill>
                  <a:schemeClr val="bg1"/>
                </a:solidFill>
              </a:rPr>
              <a:t>construct knowledge</a:t>
            </a:r>
            <a:r>
              <a:rPr lang="en-US" i="1" dirty="0" smtClean="0">
                <a:solidFill>
                  <a:schemeClr val="bg1"/>
                </a:solidFill>
              </a:rPr>
              <a:t>.</a:t>
            </a:r>
          </a:p>
          <a:p>
            <a:pPr lvl="3"/>
            <a:r>
              <a:rPr lang="en-US" dirty="0" smtClean="0">
                <a:solidFill>
                  <a:schemeClr val="bg1"/>
                </a:solidFill>
              </a:rPr>
              <a:t>The meaning </a:t>
            </a:r>
            <a:r>
              <a:rPr lang="en-US" dirty="0">
                <a:solidFill>
                  <a:schemeClr val="bg1"/>
                </a:solidFill>
              </a:rPr>
              <a:t>that each of us makes for an experience resides in the mind of each knower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lvl="3"/>
            <a:r>
              <a:rPr lang="en-US" dirty="0">
                <a:solidFill>
                  <a:schemeClr val="bg1"/>
                </a:solidFill>
              </a:rPr>
              <a:t>learners are able </a:t>
            </a:r>
            <a:r>
              <a:rPr lang="en-US" dirty="0" smtClean="0">
                <a:solidFill>
                  <a:schemeClr val="bg1"/>
                </a:solidFill>
              </a:rPr>
              <a:t>to comprehend </a:t>
            </a:r>
            <a:r>
              <a:rPr lang="en-US" dirty="0">
                <a:solidFill>
                  <a:schemeClr val="bg1"/>
                </a:solidFill>
              </a:rPr>
              <a:t>a variety of interpretations and to use each in constructing personal knowledge.</a:t>
            </a:r>
            <a:endParaRPr lang="en-US" b="1" dirty="0" smtClean="0">
              <a:solidFill>
                <a:schemeClr val="bg1"/>
              </a:solidFill>
            </a:endParaRPr>
          </a:p>
          <a:p>
            <a:pPr lvl="2"/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228600"/>
            <a:ext cx="8229600" cy="4525963"/>
          </a:xfrm>
        </p:spPr>
        <p:txBody>
          <a:bodyPr>
            <a:noAutofit/>
          </a:bodyPr>
          <a:lstStyle/>
          <a:p>
            <a:r>
              <a:rPr lang="en-US" sz="2800" b="1" dirty="0">
                <a:solidFill>
                  <a:schemeClr val="bg1"/>
                </a:solidFill>
              </a:rPr>
              <a:t>Learning </a:t>
            </a:r>
            <a:r>
              <a:rPr lang="en-US" sz="2800" b="1" i="1" dirty="0">
                <a:solidFill>
                  <a:schemeClr val="bg1"/>
                </a:solidFill>
              </a:rPr>
              <a:t>with </a:t>
            </a:r>
            <a:r>
              <a:rPr lang="en-US" sz="2800" b="1" i="1" dirty="0" smtClean="0">
                <a:solidFill>
                  <a:schemeClr val="bg1"/>
                </a:solidFill>
              </a:rPr>
              <a:t>Technology</a:t>
            </a:r>
          </a:p>
          <a:p>
            <a:pPr lvl="1"/>
            <a:r>
              <a:rPr lang="en-US" dirty="0" smtClean="0">
                <a:solidFill>
                  <a:schemeClr val="bg1"/>
                </a:solidFill>
              </a:rPr>
              <a:t>Distinction </a:t>
            </a:r>
            <a:r>
              <a:rPr lang="en-US" dirty="0">
                <a:solidFill>
                  <a:schemeClr val="bg1"/>
                </a:solidFill>
              </a:rPr>
              <a:t>between computers as tutors and computers as </a:t>
            </a:r>
            <a:r>
              <a:rPr lang="en-US" dirty="0" err="1" smtClean="0">
                <a:solidFill>
                  <a:schemeClr val="bg1"/>
                </a:solidFill>
              </a:rPr>
              <a:t>Mindtools</a:t>
            </a:r>
            <a:r>
              <a:rPr lang="en-US" dirty="0" smtClean="0">
                <a:solidFill>
                  <a:schemeClr val="bg1"/>
                </a:solidFill>
              </a:rPr>
              <a:t>:</a:t>
            </a:r>
          </a:p>
          <a:p>
            <a:pPr lvl="2"/>
            <a:r>
              <a:rPr lang="en-US" dirty="0">
                <a:solidFill>
                  <a:schemeClr val="bg1"/>
                </a:solidFill>
              </a:rPr>
              <a:t>the effects </a:t>
            </a:r>
            <a:r>
              <a:rPr lang="en-US" i="1" dirty="0">
                <a:solidFill>
                  <a:schemeClr val="bg1"/>
                </a:solidFill>
              </a:rPr>
              <a:t>of technology versus the effects with </a:t>
            </a:r>
            <a:r>
              <a:rPr lang="en-US" i="1" dirty="0" smtClean="0">
                <a:solidFill>
                  <a:schemeClr val="bg1"/>
                </a:solidFill>
              </a:rPr>
              <a:t>computer </a:t>
            </a:r>
            <a:r>
              <a:rPr lang="en-US" dirty="0" smtClean="0">
                <a:solidFill>
                  <a:schemeClr val="bg1"/>
                </a:solidFill>
              </a:rPr>
              <a:t>technology.</a:t>
            </a:r>
          </a:p>
          <a:p>
            <a:pPr lvl="1">
              <a:buFont typeface="Wingdings" pitchFamily="2" charset="2"/>
              <a:buChar char="q"/>
            </a:pPr>
            <a:endParaRPr lang="en-US" dirty="0">
              <a:solidFill>
                <a:schemeClr val="bg1"/>
              </a:solidFill>
            </a:endParaRPr>
          </a:p>
          <a:p>
            <a:pPr lvl="1">
              <a:buFont typeface="Wingdings" pitchFamily="2" charset="2"/>
              <a:buChar char="q"/>
            </a:pP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Learning </a:t>
            </a:r>
            <a:r>
              <a:rPr lang="en-US" i="1" dirty="0">
                <a:solidFill>
                  <a:schemeClr val="bg1"/>
                </a:solidFill>
              </a:rPr>
              <a:t>with </a:t>
            </a:r>
            <a:r>
              <a:rPr lang="en-US" i="1" dirty="0" smtClean="0">
                <a:solidFill>
                  <a:schemeClr val="bg1"/>
                </a:solidFill>
              </a:rPr>
              <a:t>computers:</a:t>
            </a:r>
          </a:p>
          <a:p>
            <a:pPr lvl="2">
              <a:buFont typeface="Courier New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the learner entering an intellectual partnership with </a:t>
            </a:r>
            <a:r>
              <a:rPr lang="en-US" dirty="0" smtClean="0">
                <a:solidFill>
                  <a:schemeClr val="bg1"/>
                </a:solidFill>
              </a:rPr>
              <a:t>the computer.</a:t>
            </a:r>
          </a:p>
          <a:p>
            <a:pPr lvl="2">
              <a:buNone/>
            </a:pPr>
            <a:endParaRPr lang="en-US" dirty="0" smtClean="0">
              <a:solidFill>
                <a:schemeClr val="bg1"/>
              </a:solidFill>
            </a:endParaRPr>
          </a:p>
          <a:p>
            <a:pPr lvl="1">
              <a:buFont typeface="Wingdings" pitchFamily="2" charset="2"/>
              <a:buChar char="q"/>
            </a:pPr>
            <a:r>
              <a:rPr lang="en-US" dirty="0" smtClean="0">
                <a:solidFill>
                  <a:schemeClr val="bg1"/>
                </a:solidFill>
              </a:rPr>
              <a:t> 	</a:t>
            </a:r>
            <a:r>
              <a:rPr lang="en-US" dirty="0">
                <a:solidFill>
                  <a:schemeClr val="bg1"/>
                </a:solidFill>
              </a:rPr>
              <a:t> Learning </a:t>
            </a:r>
            <a:r>
              <a:rPr lang="en-US" i="1" dirty="0">
                <a:solidFill>
                  <a:schemeClr val="bg1"/>
                </a:solidFill>
              </a:rPr>
              <a:t>with </a:t>
            </a:r>
            <a:r>
              <a:rPr lang="en-US" i="1" dirty="0" err="1" smtClean="0">
                <a:solidFill>
                  <a:schemeClr val="bg1"/>
                </a:solidFill>
              </a:rPr>
              <a:t>Mindtools</a:t>
            </a:r>
            <a:r>
              <a:rPr lang="en-US" i="1" dirty="0" smtClean="0">
                <a:solidFill>
                  <a:schemeClr val="bg1"/>
                </a:solidFill>
              </a:rPr>
              <a:t>:</a:t>
            </a:r>
          </a:p>
          <a:p>
            <a:pPr lvl="2" algn="just">
              <a:buFont typeface="Courier New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depends "on the mindful engagement of learners in the tasks </a:t>
            </a:r>
            <a:r>
              <a:rPr lang="en-US" dirty="0" smtClean="0">
                <a:solidFill>
                  <a:schemeClr val="bg1"/>
                </a:solidFill>
              </a:rPr>
              <a:t>afforded by </a:t>
            </a:r>
            <a:r>
              <a:rPr lang="en-US" dirty="0">
                <a:solidFill>
                  <a:schemeClr val="bg1"/>
                </a:solidFill>
              </a:rPr>
              <a:t>these tools and that there is the possibility of qualitatively upgrading the performance of the </a:t>
            </a:r>
            <a:r>
              <a:rPr lang="en-US" dirty="0" smtClean="0">
                <a:solidFill>
                  <a:schemeClr val="bg1"/>
                </a:solidFill>
              </a:rPr>
              <a:t>joint system </a:t>
            </a:r>
            <a:r>
              <a:rPr lang="en-US" dirty="0">
                <a:solidFill>
                  <a:schemeClr val="bg1"/>
                </a:solidFill>
              </a:rPr>
              <a:t>of learner plus technology."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-228600" y="228600"/>
            <a:ext cx="8534400" cy="6400800"/>
          </a:xfrm>
        </p:spPr>
        <p:txBody>
          <a:bodyPr>
            <a:normAutofit lnSpcReduction="10000"/>
          </a:bodyPr>
          <a:lstStyle/>
          <a:p>
            <a:pPr lvl="2" algn="just">
              <a:buFont typeface="Wingdings" pitchFamily="2" charset="2"/>
              <a:buChar char="v"/>
            </a:pPr>
            <a:r>
              <a:rPr lang="en-US" dirty="0" smtClean="0">
                <a:solidFill>
                  <a:schemeClr val="bg1"/>
                </a:solidFill>
              </a:rPr>
              <a:t>The </a:t>
            </a:r>
            <a:r>
              <a:rPr lang="en-US" dirty="0">
                <a:solidFill>
                  <a:schemeClr val="bg1"/>
                </a:solidFill>
              </a:rPr>
              <a:t>result of an intellectual partnership with the computer is that </a:t>
            </a:r>
            <a:r>
              <a:rPr lang="en-US" dirty="0" smtClean="0">
                <a:solidFill>
                  <a:schemeClr val="bg1"/>
                </a:solidFill>
              </a:rPr>
              <a:t>the whole </a:t>
            </a:r>
            <a:r>
              <a:rPr lang="en-US" dirty="0">
                <a:solidFill>
                  <a:schemeClr val="bg1"/>
                </a:solidFill>
              </a:rPr>
              <a:t>of learning becomes greater than the sum of its parts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lvl="2" algn="just">
              <a:buFont typeface="Wingdings" pitchFamily="2" charset="2"/>
              <a:buChar char="v"/>
            </a:pPr>
            <a:r>
              <a:rPr lang="en-US" dirty="0" smtClean="0">
                <a:solidFill>
                  <a:schemeClr val="bg1"/>
                </a:solidFill>
              </a:rPr>
              <a:t>Electronic Specialist use their tools to solve problems, not that, tools controls the specialists. </a:t>
            </a:r>
          </a:p>
          <a:p>
            <a:pPr lvl="2" algn="just">
              <a:buFont typeface="Wingdings" pitchFamily="2" charset="2"/>
              <a:buChar char="v"/>
            </a:pPr>
            <a:r>
              <a:rPr lang="en-US" dirty="0" smtClean="0">
                <a:solidFill>
                  <a:schemeClr val="bg1"/>
                </a:solidFill>
              </a:rPr>
              <a:t>Same as computers should not control learning but instead, computers should be use as tools in order for the learners to acquire knowledge.</a:t>
            </a:r>
          </a:p>
          <a:p>
            <a:pPr lvl="2">
              <a:buNone/>
            </a:pPr>
            <a:endParaRPr lang="en-US" dirty="0" smtClean="0">
              <a:solidFill>
                <a:schemeClr val="bg1"/>
              </a:solidFill>
            </a:endParaRPr>
          </a:p>
          <a:p>
            <a:pPr lvl="2"/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b="1" dirty="0">
                <a:solidFill>
                  <a:schemeClr val="bg1"/>
                </a:solidFill>
              </a:rPr>
              <a:t>(Un)intelligent </a:t>
            </a:r>
            <a:r>
              <a:rPr lang="en-US" b="1" dirty="0" smtClean="0">
                <a:solidFill>
                  <a:schemeClr val="bg1"/>
                </a:solidFill>
              </a:rPr>
              <a:t>Tools</a:t>
            </a:r>
          </a:p>
          <a:p>
            <a:pPr lvl="2">
              <a:buNone/>
            </a:pPr>
            <a:endParaRPr lang="en-US" b="1" dirty="0" smtClean="0">
              <a:solidFill>
                <a:schemeClr val="bg1"/>
              </a:solidFill>
            </a:endParaRPr>
          </a:p>
          <a:p>
            <a:pPr lvl="3" algn="just"/>
            <a:r>
              <a:rPr lang="en-US" dirty="0">
                <a:solidFill>
                  <a:schemeClr val="bg1"/>
                </a:solidFill>
              </a:rPr>
              <a:t>"the appropriate role for a computer system is not that of a teacher/expert, but rather, that of a </a:t>
            </a:r>
            <a:r>
              <a:rPr lang="en-US" dirty="0" err="1" smtClean="0">
                <a:solidFill>
                  <a:schemeClr val="bg1"/>
                </a:solidFill>
              </a:rPr>
              <a:t>mindextension</a:t>
            </a:r>
            <a:r>
              <a:rPr lang="en-US" dirty="0" smtClean="0">
                <a:solidFill>
                  <a:schemeClr val="bg1"/>
                </a:solidFill>
              </a:rPr>
              <a:t> "cognitive tool“.</a:t>
            </a:r>
          </a:p>
          <a:p>
            <a:pPr lvl="3"/>
            <a:r>
              <a:rPr lang="en-US" dirty="0" err="1">
                <a:solidFill>
                  <a:schemeClr val="bg1"/>
                </a:solidFill>
              </a:rPr>
              <a:t>Mindtools</a:t>
            </a:r>
            <a:r>
              <a:rPr lang="en-US" dirty="0">
                <a:solidFill>
                  <a:schemeClr val="bg1"/>
                </a:solidFill>
              </a:rPr>
              <a:t> are </a:t>
            </a:r>
            <a:r>
              <a:rPr lang="en-US" i="1" dirty="0">
                <a:solidFill>
                  <a:schemeClr val="bg1"/>
                </a:solidFill>
              </a:rPr>
              <a:t>unintelligent </a:t>
            </a:r>
            <a:r>
              <a:rPr lang="en-US" dirty="0" smtClean="0">
                <a:solidFill>
                  <a:schemeClr val="bg1"/>
                </a:solidFill>
              </a:rPr>
              <a:t>tools, relying on the learner to provide the intelligence, not the computer.</a:t>
            </a:r>
          </a:p>
          <a:p>
            <a:pPr lvl="3"/>
            <a:r>
              <a:rPr lang="en-US" dirty="0">
                <a:solidFill>
                  <a:schemeClr val="bg1"/>
                </a:solidFill>
              </a:rPr>
              <a:t>decision-making, and self-regulation of </a:t>
            </a:r>
            <a:r>
              <a:rPr lang="en-US" dirty="0" smtClean="0">
                <a:solidFill>
                  <a:schemeClr val="bg1"/>
                </a:solidFill>
              </a:rPr>
              <a:t>learning are </a:t>
            </a:r>
            <a:r>
              <a:rPr lang="en-US" dirty="0">
                <a:solidFill>
                  <a:schemeClr val="bg1"/>
                </a:solidFill>
              </a:rPr>
              <a:t>the responsibility of the learner, not the computer.</a:t>
            </a:r>
            <a:endParaRPr lang="en-US" dirty="0" smtClean="0">
              <a:solidFill>
                <a:schemeClr val="bg1"/>
              </a:solidFill>
            </a:endParaRPr>
          </a:p>
          <a:p>
            <a:pPr lvl="3"/>
            <a:endParaRPr lang="en-US" dirty="0" smtClean="0">
              <a:solidFill>
                <a:schemeClr val="bg1"/>
              </a:solidFill>
            </a:endParaRPr>
          </a:p>
          <a:p>
            <a:pPr lvl="2">
              <a:buNone/>
            </a:pP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" y="304800"/>
            <a:ext cx="8229600" cy="6248400"/>
          </a:xfrm>
        </p:spPr>
        <p:txBody>
          <a:bodyPr>
            <a:noAutofit/>
          </a:bodyPr>
          <a:lstStyle/>
          <a:p>
            <a:pPr lvl="2"/>
            <a:r>
              <a:rPr lang="en-US" sz="2800" b="1" dirty="0">
                <a:solidFill>
                  <a:schemeClr val="bg1"/>
                </a:solidFill>
              </a:rPr>
              <a:t>Distributing Cognitive </a:t>
            </a:r>
            <a:r>
              <a:rPr lang="en-US" sz="2800" b="1" dirty="0" smtClean="0">
                <a:solidFill>
                  <a:schemeClr val="bg1"/>
                </a:solidFill>
              </a:rPr>
              <a:t>Processing</a:t>
            </a:r>
          </a:p>
          <a:p>
            <a:pPr lvl="3"/>
            <a:r>
              <a:rPr lang="en-US" sz="2400" dirty="0">
                <a:solidFill>
                  <a:schemeClr val="bg1"/>
                </a:solidFill>
              </a:rPr>
              <a:t>Computer </a:t>
            </a:r>
            <a:r>
              <a:rPr lang="en-US" sz="2400" dirty="0" smtClean="0">
                <a:solidFill>
                  <a:schemeClr val="bg1"/>
                </a:solidFill>
              </a:rPr>
              <a:t>tools </a:t>
            </a:r>
            <a:r>
              <a:rPr lang="en-US" sz="2400" dirty="0">
                <a:solidFill>
                  <a:schemeClr val="bg1"/>
                </a:solidFill>
              </a:rPr>
              <a:t>can function as intellectual partners which share the </a:t>
            </a:r>
            <a:r>
              <a:rPr lang="en-US" sz="2400" dirty="0" smtClean="0">
                <a:solidFill>
                  <a:schemeClr val="bg1"/>
                </a:solidFill>
              </a:rPr>
              <a:t>cognitive burden </a:t>
            </a:r>
            <a:r>
              <a:rPr lang="en-US" sz="2400" dirty="0">
                <a:solidFill>
                  <a:schemeClr val="bg1"/>
                </a:solidFill>
              </a:rPr>
              <a:t>of carrying out </a:t>
            </a:r>
            <a:r>
              <a:rPr lang="en-US" sz="2400" dirty="0" smtClean="0">
                <a:solidFill>
                  <a:schemeClr val="bg1"/>
                </a:solidFill>
              </a:rPr>
              <a:t>tasks.</a:t>
            </a:r>
          </a:p>
          <a:p>
            <a:pPr lvl="3">
              <a:buNone/>
            </a:pPr>
            <a:r>
              <a:rPr lang="en-US" sz="2400" dirty="0">
                <a:solidFill>
                  <a:schemeClr val="bg1"/>
                </a:solidFill>
              </a:rPr>
              <a:t>	</a:t>
            </a:r>
            <a:endParaRPr lang="en-US" sz="2400" dirty="0" smtClean="0">
              <a:solidFill>
                <a:schemeClr val="bg1"/>
              </a:solidFill>
            </a:endParaRPr>
          </a:p>
          <a:p>
            <a:pPr lvl="4"/>
            <a:r>
              <a:rPr lang="en-US" sz="2400" dirty="0">
                <a:solidFill>
                  <a:schemeClr val="bg1"/>
                </a:solidFill>
              </a:rPr>
              <a:t>G</a:t>
            </a:r>
            <a:r>
              <a:rPr lang="en-US" sz="2400" dirty="0" smtClean="0">
                <a:solidFill>
                  <a:schemeClr val="bg1"/>
                </a:solidFill>
              </a:rPr>
              <a:t>oal </a:t>
            </a:r>
            <a:r>
              <a:rPr lang="en-US" sz="2400" dirty="0">
                <a:solidFill>
                  <a:schemeClr val="bg1"/>
                </a:solidFill>
              </a:rPr>
              <a:t>as technology-using educators</a:t>
            </a:r>
            <a:r>
              <a:rPr lang="en-US" sz="2400" dirty="0" smtClean="0">
                <a:solidFill>
                  <a:schemeClr val="bg1"/>
                </a:solidFill>
              </a:rPr>
              <a:t>,</a:t>
            </a:r>
          </a:p>
          <a:p>
            <a:pPr lvl="5"/>
            <a:r>
              <a:rPr lang="en-US" sz="2400" dirty="0">
                <a:solidFill>
                  <a:schemeClr val="bg1"/>
                </a:solidFill>
              </a:rPr>
              <a:t>to allocate to the learners the </a:t>
            </a:r>
            <a:r>
              <a:rPr lang="en-US" sz="2400" dirty="0" smtClean="0">
                <a:solidFill>
                  <a:schemeClr val="bg1"/>
                </a:solidFill>
              </a:rPr>
              <a:t>cognitive responsibility </a:t>
            </a:r>
            <a:r>
              <a:rPr lang="en-US" sz="2400" dirty="0">
                <a:solidFill>
                  <a:schemeClr val="bg1"/>
                </a:solidFill>
              </a:rPr>
              <a:t>for the processing they do best while requiring the technology to do the processing that </a:t>
            </a:r>
            <a:r>
              <a:rPr lang="en-US" sz="2400" dirty="0" smtClean="0">
                <a:solidFill>
                  <a:schemeClr val="bg1"/>
                </a:solidFill>
              </a:rPr>
              <a:t>it does </a:t>
            </a:r>
            <a:r>
              <a:rPr lang="en-US" sz="2400" dirty="0">
                <a:solidFill>
                  <a:schemeClr val="bg1"/>
                </a:solidFill>
              </a:rPr>
              <a:t>best</a:t>
            </a:r>
            <a:r>
              <a:rPr lang="en-US" sz="2400" dirty="0" smtClean="0">
                <a:solidFill>
                  <a:schemeClr val="bg1"/>
                </a:solidFill>
              </a:rPr>
              <a:t>.</a:t>
            </a:r>
          </a:p>
          <a:p>
            <a:pPr lvl="5">
              <a:buNone/>
            </a:pPr>
            <a:endParaRPr lang="en-US" sz="2400" dirty="0" smtClean="0">
              <a:solidFill>
                <a:schemeClr val="bg1"/>
              </a:solidFill>
            </a:endParaRPr>
          </a:p>
          <a:p>
            <a:pPr lvl="3"/>
            <a:r>
              <a:rPr lang="en-US" sz="2400" dirty="0">
                <a:solidFill>
                  <a:schemeClr val="bg1"/>
                </a:solidFill>
              </a:rPr>
              <a:t>Learners should </a:t>
            </a:r>
            <a:r>
              <a:rPr lang="en-US" sz="2400" dirty="0" smtClean="0">
                <a:solidFill>
                  <a:schemeClr val="bg1"/>
                </a:solidFill>
              </a:rPr>
              <a:t>be responsible </a:t>
            </a:r>
            <a:r>
              <a:rPr lang="en-US" sz="2400" dirty="0">
                <a:solidFill>
                  <a:schemeClr val="bg1"/>
                </a:solidFill>
              </a:rPr>
              <a:t>for recognizing and judging patterns of information and then organizing it, while the </a:t>
            </a:r>
            <a:r>
              <a:rPr lang="en-US" sz="2400" dirty="0" smtClean="0">
                <a:solidFill>
                  <a:schemeClr val="bg1"/>
                </a:solidFill>
              </a:rPr>
              <a:t>computer system </a:t>
            </a:r>
            <a:r>
              <a:rPr lang="en-US" sz="2400" dirty="0">
                <a:solidFill>
                  <a:schemeClr val="bg1"/>
                </a:solidFill>
              </a:rPr>
              <a:t>should perform calculations, store, and retrieve information</a:t>
            </a:r>
            <a:r>
              <a:rPr lang="en-US" sz="2400" dirty="0" smtClean="0">
                <a:solidFill>
                  <a:schemeClr val="bg1"/>
                </a:solidFill>
              </a:rPr>
              <a:t>. </a:t>
            </a:r>
            <a:endParaRPr lang="en-US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381000"/>
            <a:ext cx="8458200" cy="6172200"/>
          </a:xfrm>
        </p:spPr>
        <p:txBody>
          <a:bodyPr>
            <a:normAutofit/>
          </a:bodyPr>
          <a:lstStyle/>
          <a:p>
            <a:pPr lvl="2"/>
            <a:r>
              <a:rPr lang="en-US" b="1" dirty="0">
                <a:solidFill>
                  <a:schemeClr val="bg1"/>
                </a:solidFill>
              </a:rPr>
              <a:t>Cost and Effort </a:t>
            </a:r>
            <a:r>
              <a:rPr lang="en-US" b="1" dirty="0" smtClean="0">
                <a:solidFill>
                  <a:schemeClr val="bg1"/>
                </a:solidFill>
              </a:rPr>
              <a:t>Beneficial</a:t>
            </a:r>
          </a:p>
          <a:p>
            <a:pPr lvl="3"/>
            <a:r>
              <a:rPr lang="en-US" dirty="0" err="1">
                <a:solidFill>
                  <a:schemeClr val="bg1"/>
                </a:solidFill>
              </a:rPr>
              <a:t>Mindtools</a:t>
            </a:r>
            <a:r>
              <a:rPr lang="en-US" dirty="0">
                <a:solidFill>
                  <a:schemeClr val="bg1"/>
                </a:solidFill>
              </a:rPr>
              <a:t> are personal knowledge construction tools that can be applied to any subject </a:t>
            </a:r>
            <a:r>
              <a:rPr lang="en-US" dirty="0" smtClean="0">
                <a:solidFill>
                  <a:schemeClr val="bg1"/>
                </a:solidFill>
              </a:rPr>
              <a:t>matter domain.</a:t>
            </a:r>
          </a:p>
          <a:p>
            <a:pPr lvl="3"/>
            <a:r>
              <a:rPr lang="en-US" dirty="0" err="1">
                <a:solidFill>
                  <a:schemeClr val="bg1"/>
                </a:solidFill>
              </a:rPr>
              <a:t>Mindtools</a:t>
            </a:r>
            <a:r>
              <a:rPr lang="en-US" dirty="0">
                <a:solidFill>
                  <a:schemeClr val="bg1"/>
                </a:solidFill>
              </a:rPr>
              <a:t> software is readily available and affordable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lvl="3"/>
            <a:r>
              <a:rPr lang="en-US" dirty="0" err="1">
                <a:solidFill>
                  <a:schemeClr val="bg1"/>
                </a:solidFill>
              </a:rPr>
              <a:t>Mindtools</a:t>
            </a:r>
            <a:r>
              <a:rPr lang="en-US" dirty="0">
                <a:solidFill>
                  <a:schemeClr val="bg1"/>
                </a:solidFill>
              </a:rPr>
              <a:t> are also reasonably easy to learn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lvl="3"/>
            <a:r>
              <a:rPr lang="en-US" dirty="0">
                <a:solidFill>
                  <a:schemeClr val="bg1"/>
                </a:solidFill>
              </a:rPr>
              <a:t>The level of skill needed to </a:t>
            </a:r>
            <a:r>
              <a:rPr lang="en-US" dirty="0" smtClean="0">
                <a:solidFill>
                  <a:schemeClr val="bg1"/>
                </a:solidFill>
              </a:rPr>
              <a:t>use </a:t>
            </a:r>
            <a:r>
              <a:rPr lang="en-US" dirty="0" err="1" smtClean="0">
                <a:solidFill>
                  <a:schemeClr val="bg1"/>
                </a:solidFill>
              </a:rPr>
              <a:t>Mindtools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often requires limited study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lvl="3"/>
            <a:endParaRPr lang="en-US" dirty="0">
              <a:solidFill>
                <a:schemeClr val="bg1"/>
              </a:solidFill>
            </a:endParaRPr>
          </a:p>
          <a:p>
            <a:pPr lvl="3"/>
            <a:endParaRPr lang="en-US" dirty="0" smtClean="0">
              <a:solidFill>
                <a:schemeClr val="bg1"/>
              </a:solidFill>
            </a:endParaRPr>
          </a:p>
          <a:p>
            <a:pPr lvl="2" algn="just">
              <a:buFont typeface="Wingdings" pitchFamily="2" charset="2"/>
              <a:buChar char="ü"/>
            </a:pPr>
            <a:r>
              <a:rPr lang="en-US" dirty="0" smtClean="0">
                <a:solidFill>
                  <a:schemeClr val="bg1"/>
                </a:solidFill>
              </a:rPr>
              <a:t> 	Using </a:t>
            </a:r>
            <a:r>
              <a:rPr lang="en-US" dirty="0">
                <a:solidFill>
                  <a:schemeClr val="bg1"/>
                </a:solidFill>
              </a:rPr>
              <a:t>computers as </a:t>
            </a:r>
            <a:r>
              <a:rPr lang="en-US" dirty="0" err="1">
                <a:solidFill>
                  <a:schemeClr val="bg1"/>
                </a:solidFill>
              </a:rPr>
              <a:t>Mindtools</a:t>
            </a:r>
            <a:r>
              <a:rPr lang="en-US" dirty="0">
                <a:solidFill>
                  <a:schemeClr val="bg1"/>
                </a:solidFill>
              </a:rPr>
              <a:t> by employing software </a:t>
            </a:r>
            <a:r>
              <a:rPr lang="en-US" dirty="0" smtClean="0">
                <a:solidFill>
                  <a:schemeClr val="bg1"/>
                </a:solidFill>
              </a:rPr>
              <a:t>applications as </a:t>
            </a:r>
            <a:r>
              <a:rPr lang="en-US" dirty="0">
                <a:solidFill>
                  <a:schemeClr val="bg1"/>
                </a:solidFill>
              </a:rPr>
              <a:t>knowledge representation formalisms will facilitate meaning making more readily and </a:t>
            </a:r>
            <a:r>
              <a:rPr lang="en-US" dirty="0" smtClean="0">
                <a:solidFill>
                  <a:schemeClr val="bg1"/>
                </a:solidFill>
              </a:rPr>
              <a:t>more completely </a:t>
            </a:r>
            <a:r>
              <a:rPr lang="en-US" dirty="0">
                <a:solidFill>
                  <a:schemeClr val="bg1"/>
                </a:solidFill>
              </a:rPr>
              <a:t>than the computer-based instruction now available.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381000"/>
            <a:ext cx="8229600" cy="5897563"/>
          </a:xfrm>
        </p:spPr>
        <p:txBody>
          <a:bodyPr/>
          <a:lstStyle/>
          <a:p>
            <a:pPr algn="just">
              <a:buNone/>
            </a:pPr>
            <a:r>
              <a:rPr lang="en-US" dirty="0" smtClean="0">
                <a:solidFill>
                  <a:schemeClr val="bg1"/>
                </a:solidFill>
              </a:rPr>
              <a:t>Instructional </a:t>
            </a:r>
            <a:r>
              <a:rPr lang="en-US" dirty="0">
                <a:solidFill>
                  <a:schemeClr val="bg1"/>
                </a:solidFill>
              </a:rPr>
              <a:t>T</a:t>
            </a:r>
            <a:r>
              <a:rPr lang="en-US" dirty="0" smtClean="0">
                <a:solidFill>
                  <a:schemeClr val="bg1"/>
                </a:solidFill>
              </a:rPr>
              <a:t>echnologies - </a:t>
            </a:r>
            <a:r>
              <a:rPr lang="en-US" dirty="0">
                <a:solidFill>
                  <a:schemeClr val="bg1"/>
                </a:solidFill>
              </a:rPr>
              <a:t>used as media for </a:t>
            </a:r>
            <a:r>
              <a:rPr lang="en-US" dirty="0" smtClean="0">
                <a:solidFill>
                  <a:schemeClr val="bg1"/>
                </a:solidFill>
              </a:rPr>
              <a:t>	delivering instruction - </a:t>
            </a:r>
            <a:r>
              <a:rPr lang="en-US" dirty="0">
                <a:solidFill>
                  <a:schemeClr val="bg1"/>
                </a:solidFill>
              </a:rPr>
              <a:t>conveyors of </a:t>
            </a:r>
            <a:r>
              <a:rPr lang="en-US" dirty="0" smtClean="0">
                <a:solidFill>
                  <a:schemeClr val="bg1"/>
                </a:solidFill>
              </a:rPr>
              <a:t>	information </a:t>
            </a:r>
            <a:r>
              <a:rPr lang="en-US" dirty="0">
                <a:solidFill>
                  <a:schemeClr val="bg1"/>
                </a:solidFill>
              </a:rPr>
              <a:t>and tutors of students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algn="just">
              <a:buNone/>
            </a:pPr>
            <a:r>
              <a:rPr lang="en-US" dirty="0" err="1" smtClean="0">
                <a:solidFill>
                  <a:schemeClr val="bg1"/>
                </a:solidFill>
              </a:rPr>
              <a:t>Mindtools</a:t>
            </a:r>
            <a:r>
              <a:rPr lang="en-US" dirty="0" smtClean="0">
                <a:solidFill>
                  <a:schemeClr val="bg1"/>
                </a:solidFill>
              </a:rPr>
              <a:t> – are computer applications w/c is 	used by the learner when engage in critical 	thinking about a topic that they are 	studying.</a:t>
            </a:r>
          </a:p>
          <a:p>
            <a:pPr algn="just">
              <a:buNone/>
            </a:pPr>
            <a:r>
              <a:rPr lang="en-US" dirty="0">
                <a:solidFill>
                  <a:schemeClr val="bg1"/>
                </a:solidFill>
              </a:rPr>
              <a:t>	</a:t>
            </a:r>
            <a:r>
              <a:rPr lang="en-US" dirty="0" smtClean="0">
                <a:solidFill>
                  <a:schemeClr val="bg1"/>
                </a:solidFill>
              </a:rPr>
              <a:t>		 - students cannot use </a:t>
            </a:r>
            <a:r>
              <a:rPr lang="en-US" dirty="0" err="1" smtClean="0">
                <a:solidFill>
                  <a:schemeClr val="bg1"/>
                </a:solidFill>
              </a:rPr>
              <a:t>mindtools</a:t>
            </a:r>
            <a:r>
              <a:rPr lang="en-US" dirty="0" smtClean="0">
                <a:solidFill>
                  <a:schemeClr val="bg1"/>
                </a:solidFill>
              </a:rPr>
              <a:t> 	learning strategies without thinking or 	studying deeply their lessons.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685800"/>
            <a:ext cx="8229600" cy="4525963"/>
          </a:xfrm>
        </p:spPr>
        <p:txBody>
          <a:bodyPr/>
          <a:lstStyle/>
          <a:p>
            <a:pPr>
              <a:buNone/>
            </a:pPr>
            <a:r>
              <a:rPr lang="en-US" sz="4000" b="1" dirty="0">
                <a:solidFill>
                  <a:schemeClr val="bg1"/>
                </a:solidFill>
              </a:rPr>
              <a:t>Using Computers as </a:t>
            </a:r>
            <a:r>
              <a:rPr lang="en-US" sz="4000" b="1" dirty="0" err="1" smtClean="0">
                <a:solidFill>
                  <a:schemeClr val="bg1"/>
                </a:solidFill>
              </a:rPr>
              <a:t>Mindtools</a:t>
            </a:r>
            <a:r>
              <a:rPr lang="en-US" sz="4000" b="1" dirty="0" smtClean="0">
                <a:solidFill>
                  <a:schemeClr val="bg1"/>
                </a:solidFill>
              </a:rPr>
              <a:t>:</a:t>
            </a:r>
          </a:p>
          <a:p>
            <a:pPr>
              <a:buNone/>
            </a:pPr>
            <a:r>
              <a:rPr lang="en-US" u="sng" dirty="0" smtClean="0">
                <a:solidFill>
                  <a:schemeClr val="bg1"/>
                </a:solidFill>
              </a:rPr>
              <a:t>Several </a:t>
            </a:r>
            <a:r>
              <a:rPr lang="en-US" u="sng" dirty="0">
                <a:solidFill>
                  <a:schemeClr val="bg1"/>
                </a:solidFill>
              </a:rPr>
              <a:t>classes of </a:t>
            </a:r>
            <a:r>
              <a:rPr lang="en-US" u="sng" dirty="0" err="1" smtClean="0">
                <a:solidFill>
                  <a:schemeClr val="bg1"/>
                </a:solidFill>
              </a:rPr>
              <a:t>Mindtools</a:t>
            </a:r>
            <a:endParaRPr lang="en-US" u="sng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Semantic organization tools</a:t>
            </a:r>
          </a:p>
          <a:p>
            <a:r>
              <a:rPr lang="en-US" dirty="0">
                <a:solidFill>
                  <a:schemeClr val="bg1"/>
                </a:solidFill>
              </a:rPr>
              <a:t>dynamic modeling </a:t>
            </a:r>
            <a:r>
              <a:rPr lang="en-US" dirty="0" smtClean="0">
                <a:solidFill>
                  <a:schemeClr val="bg1"/>
                </a:solidFill>
              </a:rPr>
              <a:t>tools</a:t>
            </a:r>
          </a:p>
          <a:p>
            <a:r>
              <a:rPr lang="en-US" dirty="0">
                <a:solidFill>
                  <a:schemeClr val="bg1"/>
                </a:solidFill>
              </a:rPr>
              <a:t>information interpretation </a:t>
            </a:r>
            <a:r>
              <a:rPr lang="en-US" dirty="0" smtClean="0">
                <a:solidFill>
                  <a:schemeClr val="bg1"/>
                </a:solidFill>
              </a:rPr>
              <a:t>tools</a:t>
            </a:r>
          </a:p>
          <a:p>
            <a:r>
              <a:rPr lang="en-US" dirty="0">
                <a:solidFill>
                  <a:schemeClr val="bg1"/>
                </a:solidFill>
              </a:rPr>
              <a:t>knowledge </a:t>
            </a:r>
            <a:r>
              <a:rPr lang="en-US" dirty="0" smtClean="0">
                <a:solidFill>
                  <a:schemeClr val="bg1"/>
                </a:solidFill>
              </a:rPr>
              <a:t>construction tools</a:t>
            </a:r>
            <a:endParaRPr lang="en-US" dirty="0">
              <a:solidFill>
                <a:schemeClr val="bg1"/>
              </a:solidFill>
            </a:endParaRPr>
          </a:p>
          <a:p>
            <a:r>
              <a:rPr lang="en-US" dirty="0">
                <a:solidFill>
                  <a:schemeClr val="bg1"/>
                </a:solidFill>
              </a:rPr>
              <a:t>conversation and collaboration tools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0"/>
            <a:ext cx="9677400" cy="6400800"/>
          </a:xfrm>
        </p:spPr>
        <p:txBody>
          <a:bodyPr>
            <a:normAutofit/>
          </a:bodyPr>
          <a:lstStyle/>
          <a:p>
            <a:r>
              <a:rPr lang="en-US" b="1" dirty="0">
                <a:solidFill>
                  <a:schemeClr val="bg1"/>
                </a:solidFill>
              </a:rPr>
              <a:t>Semantic Organization </a:t>
            </a:r>
            <a:r>
              <a:rPr lang="en-US" b="1" dirty="0" smtClean="0">
                <a:solidFill>
                  <a:schemeClr val="bg1"/>
                </a:solidFill>
              </a:rPr>
              <a:t>Tools</a:t>
            </a:r>
          </a:p>
          <a:p>
            <a:pPr>
              <a:buNone/>
            </a:pPr>
            <a:r>
              <a:rPr lang="en-US" b="1" dirty="0" smtClean="0">
                <a:solidFill>
                  <a:schemeClr val="bg1"/>
                </a:solidFill>
              </a:rPr>
              <a:t>	-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help learners to analyze and organize what they know or what they </a:t>
            </a:r>
            <a:r>
              <a:rPr lang="en-US" dirty="0" smtClean="0">
                <a:solidFill>
                  <a:schemeClr val="bg1"/>
                </a:solidFill>
              </a:rPr>
              <a:t>are learning.</a:t>
            </a:r>
          </a:p>
          <a:p>
            <a:pPr>
              <a:buNone/>
            </a:pPr>
            <a:r>
              <a:rPr lang="en-US" dirty="0">
                <a:solidFill>
                  <a:schemeClr val="bg1"/>
                </a:solidFill>
              </a:rPr>
              <a:t>	</a:t>
            </a:r>
            <a:r>
              <a:rPr lang="en-US" dirty="0" smtClean="0">
                <a:solidFill>
                  <a:schemeClr val="bg1"/>
                </a:solidFill>
              </a:rPr>
              <a:t>	</a:t>
            </a:r>
          </a:p>
          <a:p>
            <a:pPr algn="ctr">
              <a:buNone/>
            </a:pPr>
            <a:r>
              <a:rPr lang="en-US" u="sng" dirty="0" smtClean="0">
                <a:solidFill>
                  <a:schemeClr val="bg1"/>
                </a:solidFill>
              </a:rPr>
              <a:t>Two best known tools</a:t>
            </a:r>
          </a:p>
          <a:p>
            <a:pPr marL="1314450" lvl="2" indent="-514350">
              <a:buFont typeface="+mj-lt"/>
              <a:buAutoNum type="arabicPeriod"/>
            </a:pPr>
            <a:r>
              <a:rPr lang="en-US" dirty="0" smtClean="0">
                <a:solidFill>
                  <a:schemeClr val="bg1"/>
                </a:solidFill>
              </a:rPr>
              <a:t>Database</a:t>
            </a:r>
          </a:p>
          <a:p>
            <a:pPr marL="1771650" lvl="3" indent="-514350"/>
            <a:r>
              <a:rPr lang="en-US" dirty="0" smtClean="0">
                <a:solidFill>
                  <a:schemeClr val="bg1"/>
                </a:solidFill>
              </a:rPr>
              <a:t>Computerized </a:t>
            </a:r>
            <a:r>
              <a:rPr lang="en-US" dirty="0">
                <a:solidFill>
                  <a:schemeClr val="bg1"/>
                </a:solidFill>
              </a:rPr>
              <a:t>record keeping </a:t>
            </a:r>
            <a:r>
              <a:rPr lang="en-US" dirty="0" smtClean="0">
                <a:solidFill>
                  <a:schemeClr val="bg1"/>
                </a:solidFill>
              </a:rPr>
              <a:t>systems</a:t>
            </a:r>
          </a:p>
          <a:p>
            <a:pPr marL="1771650" lvl="3" indent="-514350"/>
            <a:r>
              <a:rPr lang="en-US" dirty="0" smtClean="0">
                <a:solidFill>
                  <a:schemeClr val="bg1"/>
                </a:solidFill>
              </a:rPr>
              <a:t>Store information </a:t>
            </a:r>
            <a:r>
              <a:rPr lang="en-US" dirty="0">
                <a:solidFill>
                  <a:schemeClr val="bg1"/>
                </a:solidFill>
              </a:rPr>
              <a:t>in organized databases that facilitates retrieval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marL="1771650" lvl="3" indent="-514350"/>
            <a:r>
              <a:rPr lang="en-US" dirty="0">
                <a:solidFill>
                  <a:schemeClr val="bg1"/>
                </a:solidFill>
              </a:rPr>
              <a:t>for analyzing and organizing subject </a:t>
            </a:r>
            <a:r>
              <a:rPr lang="en-US" dirty="0" smtClean="0">
                <a:solidFill>
                  <a:schemeClr val="bg1"/>
                </a:solidFill>
              </a:rPr>
              <a:t>matter</a:t>
            </a:r>
          </a:p>
          <a:p>
            <a:pPr marL="1771650" lvl="3" indent="-514350">
              <a:buNone/>
            </a:pPr>
            <a:endParaRPr lang="en-US" dirty="0" smtClean="0">
              <a:solidFill>
                <a:schemeClr val="bg1"/>
              </a:solidFill>
            </a:endParaRPr>
          </a:p>
          <a:p>
            <a:pPr lvl="2"/>
            <a:r>
              <a:rPr lang="en-US" dirty="0">
                <a:solidFill>
                  <a:schemeClr val="bg1"/>
                </a:solidFill>
              </a:rPr>
              <a:t>A large number of critical thinking skills are required to use and construct </a:t>
            </a:r>
            <a:r>
              <a:rPr lang="en-US" dirty="0" smtClean="0">
                <a:solidFill>
                  <a:schemeClr val="bg1"/>
                </a:solidFill>
              </a:rPr>
              <a:t>knowledge  oriented databases.</a:t>
            </a:r>
          </a:p>
          <a:p>
            <a:pPr lvl="2"/>
            <a:endParaRPr lang="en-US" dirty="0" smtClean="0">
              <a:solidFill>
                <a:schemeClr val="bg1"/>
              </a:solidFill>
            </a:endParaRPr>
          </a:p>
          <a:p>
            <a:pPr marL="1314450" lvl="2" indent="-514350">
              <a:buNone/>
            </a:pPr>
            <a:endParaRPr lang="en-US" u="sng" dirty="0">
              <a:solidFill>
                <a:schemeClr val="bg1"/>
              </a:solidFill>
            </a:endParaRPr>
          </a:p>
          <a:p>
            <a:pPr marL="1314450" lvl="2" indent="-514350">
              <a:buNone/>
            </a:pPr>
            <a:endParaRPr lang="en-US" u="sng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457200"/>
            <a:ext cx="8686800" cy="1828800"/>
          </a:xfrm>
        </p:spPr>
        <p:txBody>
          <a:bodyPr/>
          <a:lstStyle/>
          <a:p>
            <a:pPr marL="457200" lvl="2" indent="-457200">
              <a:buNone/>
            </a:pPr>
            <a:r>
              <a:rPr lang="en-US" dirty="0" smtClean="0">
                <a:solidFill>
                  <a:schemeClr val="bg1"/>
                </a:solidFill>
              </a:rPr>
              <a:t>	2.	</a:t>
            </a:r>
            <a:r>
              <a:rPr lang="en-US" dirty="0" smtClean="0">
                <a:solidFill>
                  <a:schemeClr val="bg1"/>
                </a:solidFill>
              </a:rPr>
              <a:t>Semantic networking (concept mapping) tool</a:t>
            </a:r>
          </a:p>
          <a:p>
            <a:pPr lvl="3"/>
            <a:r>
              <a:rPr lang="en-US" dirty="0">
                <a:solidFill>
                  <a:schemeClr val="bg1"/>
                </a:solidFill>
              </a:rPr>
              <a:t>visual screen tools for producing </a:t>
            </a:r>
            <a:r>
              <a:rPr lang="en-US" dirty="0" smtClean="0">
                <a:solidFill>
                  <a:schemeClr val="bg1"/>
                </a:solidFill>
              </a:rPr>
              <a:t>concept maps.</a:t>
            </a:r>
          </a:p>
          <a:p>
            <a:pPr lvl="3"/>
            <a:r>
              <a:rPr lang="en-US" dirty="0" smtClean="0">
                <a:solidFill>
                  <a:schemeClr val="bg1"/>
                </a:solidFill>
              </a:rPr>
              <a:t>computer-based</a:t>
            </a:r>
            <a:r>
              <a:rPr lang="en-US" dirty="0">
                <a:solidFill>
                  <a:schemeClr val="bg1"/>
                </a:solidFill>
              </a:rPr>
              <a:t>, visualizing tools for </a:t>
            </a:r>
            <a:r>
              <a:rPr lang="en-US" dirty="0" smtClean="0">
                <a:solidFill>
                  <a:schemeClr val="bg1"/>
                </a:solidFill>
              </a:rPr>
              <a:t>developing representations </a:t>
            </a:r>
            <a:r>
              <a:rPr lang="en-US" dirty="0">
                <a:solidFill>
                  <a:schemeClr val="bg1"/>
                </a:solidFill>
              </a:rPr>
              <a:t>of semantic networks in memory.</a:t>
            </a:r>
            <a:r>
              <a:rPr lang="en-US" dirty="0" smtClean="0">
                <a:solidFill>
                  <a:schemeClr val="bg1"/>
                </a:solidFill>
              </a:rPr>
              <a:t>		</a:t>
            </a:r>
            <a:endParaRPr lang="en-US" dirty="0" smtClean="0">
              <a:solidFill>
                <a:schemeClr val="bg1"/>
              </a:solidFill>
            </a:endParaRPr>
          </a:p>
          <a:p>
            <a:pPr lvl="3"/>
            <a:endParaRPr lang="en-US" dirty="0">
              <a:solidFill>
                <a:schemeClr val="bg1"/>
              </a:solidFill>
            </a:endParaRPr>
          </a:p>
          <a:p>
            <a:pPr lvl="3"/>
            <a:endParaRPr lang="en-US" dirty="0" smtClean="0">
              <a:solidFill>
                <a:schemeClr val="bg1"/>
              </a:solidFill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85800" y="2085975"/>
            <a:ext cx="7391400" cy="4238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0"/>
            <a:ext cx="8229600" cy="6172200"/>
          </a:xfrm>
        </p:spPr>
        <p:txBody>
          <a:bodyPr>
            <a:noAutofit/>
          </a:bodyPr>
          <a:lstStyle/>
          <a:p>
            <a:r>
              <a:rPr lang="en-US" sz="2200" b="1" dirty="0">
                <a:solidFill>
                  <a:schemeClr val="bg1"/>
                </a:solidFill>
              </a:rPr>
              <a:t>Dynamic Modeling </a:t>
            </a:r>
            <a:r>
              <a:rPr lang="en-US" sz="2200" b="1" dirty="0" smtClean="0">
                <a:solidFill>
                  <a:schemeClr val="bg1"/>
                </a:solidFill>
              </a:rPr>
              <a:t>Tools</a:t>
            </a:r>
          </a:p>
          <a:p>
            <a:pPr lvl="3"/>
            <a:r>
              <a:rPr lang="en-US" sz="2200" dirty="0">
                <a:solidFill>
                  <a:schemeClr val="bg1"/>
                </a:solidFill>
              </a:rPr>
              <a:t>help learners to describe the dynamic relationships among </a:t>
            </a:r>
            <a:r>
              <a:rPr lang="en-US" sz="2200" dirty="0" smtClean="0">
                <a:solidFill>
                  <a:schemeClr val="bg1"/>
                </a:solidFill>
              </a:rPr>
              <a:t>ideas.</a:t>
            </a:r>
          </a:p>
          <a:p>
            <a:pPr lvl="3"/>
            <a:r>
              <a:rPr lang="en-US" sz="2200" dirty="0">
                <a:solidFill>
                  <a:schemeClr val="bg1"/>
                </a:solidFill>
              </a:rPr>
              <a:t>include spreadsheets, expert systems, systems modeling tools, and </a:t>
            </a:r>
            <a:r>
              <a:rPr lang="en-US" sz="2200" dirty="0" err="1" smtClean="0">
                <a:solidFill>
                  <a:schemeClr val="bg1"/>
                </a:solidFill>
              </a:rPr>
              <a:t>microworlds</a:t>
            </a:r>
            <a:r>
              <a:rPr lang="en-US" sz="2200" dirty="0" smtClean="0">
                <a:solidFill>
                  <a:schemeClr val="bg1"/>
                </a:solidFill>
              </a:rPr>
              <a:t>.</a:t>
            </a:r>
          </a:p>
          <a:p>
            <a:pPr lvl="3"/>
            <a:endParaRPr lang="en-US" sz="2200" dirty="0">
              <a:solidFill>
                <a:schemeClr val="bg1"/>
              </a:solidFill>
            </a:endParaRPr>
          </a:p>
          <a:p>
            <a:pPr marL="1828800" lvl="3" indent="-457200">
              <a:buFont typeface="+mj-lt"/>
              <a:buAutoNum type="arabicPeriod"/>
            </a:pPr>
            <a:r>
              <a:rPr lang="en-US" sz="2200" dirty="0" smtClean="0">
                <a:solidFill>
                  <a:schemeClr val="bg1"/>
                </a:solidFill>
              </a:rPr>
              <a:t>S</a:t>
            </a:r>
            <a:r>
              <a:rPr lang="en-US" sz="2200" dirty="0" smtClean="0">
                <a:solidFill>
                  <a:schemeClr val="bg1"/>
                </a:solidFill>
              </a:rPr>
              <a:t>preadsheets</a:t>
            </a:r>
          </a:p>
          <a:p>
            <a:pPr marL="2286000" lvl="4" indent="-457200">
              <a:buFont typeface="Wingdings" pitchFamily="2" charset="2"/>
              <a:buChar char="q"/>
            </a:pPr>
            <a:r>
              <a:rPr lang="en-US" sz="2200" dirty="0" smtClean="0">
                <a:solidFill>
                  <a:schemeClr val="bg1"/>
                </a:solidFill>
              </a:rPr>
              <a:t>Grid </a:t>
            </a:r>
            <a:r>
              <a:rPr lang="en-US" sz="2200" dirty="0">
                <a:solidFill>
                  <a:schemeClr val="bg1"/>
                </a:solidFill>
              </a:rPr>
              <a:t>or </a:t>
            </a:r>
            <a:r>
              <a:rPr lang="en-US" sz="2200" dirty="0" smtClean="0">
                <a:solidFill>
                  <a:schemeClr val="bg1"/>
                </a:solidFill>
              </a:rPr>
              <a:t>matrix of empty </a:t>
            </a:r>
            <a:r>
              <a:rPr lang="en-US" sz="2200" dirty="0">
                <a:solidFill>
                  <a:schemeClr val="bg1"/>
                </a:solidFill>
              </a:rPr>
              <a:t>cells with columns identified </a:t>
            </a:r>
            <a:r>
              <a:rPr lang="en-US" sz="2200" dirty="0" smtClean="0">
                <a:solidFill>
                  <a:schemeClr val="bg1"/>
                </a:solidFill>
              </a:rPr>
              <a:t>by                     letters </a:t>
            </a:r>
            <a:r>
              <a:rPr lang="en-US" sz="2200" dirty="0">
                <a:solidFill>
                  <a:schemeClr val="bg1"/>
                </a:solidFill>
              </a:rPr>
              <a:t>and rows identified by numbers.</a:t>
            </a:r>
            <a:endParaRPr lang="en-US" sz="2200" dirty="0" smtClean="0">
              <a:solidFill>
                <a:schemeClr val="bg1"/>
              </a:solidFill>
            </a:endParaRPr>
          </a:p>
          <a:p>
            <a:pPr marL="2286000" lvl="4" indent="-457200">
              <a:buFont typeface="Wingdings" pitchFamily="2" charset="2"/>
              <a:buChar char="q"/>
            </a:pPr>
            <a:r>
              <a:rPr lang="en-US" sz="2200" dirty="0" smtClean="0">
                <a:solidFill>
                  <a:schemeClr val="bg1"/>
                </a:solidFill>
              </a:rPr>
              <a:t>Computerized</a:t>
            </a:r>
            <a:r>
              <a:rPr lang="en-US" sz="2200" dirty="0">
                <a:solidFill>
                  <a:schemeClr val="bg1"/>
                </a:solidFill>
              </a:rPr>
              <a:t>, numerical record keeping </a:t>
            </a:r>
            <a:r>
              <a:rPr lang="en-US" sz="2200" dirty="0" smtClean="0">
                <a:solidFill>
                  <a:schemeClr val="bg1"/>
                </a:solidFill>
              </a:rPr>
              <a:t>systems.</a:t>
            </a:r>
          </a:p>
          <a:p>
            <a:pPr marL="2286000" lvl="4" indent="-457200">
              <a:buFont typeface="Wingdings" pitchFamily="2" charset="2"/>
              <a:buChar char="q"/>
            </a:pPr>
            <a:r>
              <a:rPr lang="en-US" sz="2200" dirty="0" smtClean="0">
                <a:solidFill>
                  <a:schemeClr val="bg1"/>
                </a:solidFill>
              </a:rPr>
              <a:t>Designed originally </a:t>
            </a:r>
            <a:r>
              <a:rPr lang="en-US" sz="2200" dirty="0">
                <a:solidFill>
                  <a:schemeClr val="bg1"/>
                </a:solidFill>
              </a:rPr>
              <a:t>to replace paper-based, ledger accounting systems</a:t>
            </a:r>
            <a:r>
              <a:rPr lang="en-US" sz="2200" dirty="0" smtClean="0">
                <a:solidFill>
                  <a:schemeClr val="bg1"/>
                </a:solidFill>
              </a:rPr>
              <a:t>.</a:t>
            </a:r>
            <a:endParaRPr lang="en-US" sz="2200" dirty="0">
              <a:solidFill>
                <a:schemeClr val="bg1"/>
              </a:solidFill>
            </a:endParaRPr>
          </a:p>
          <a:p>
            <a:pPr marL="1828800" lvl="3" indent="-457200">
              <a:buAutoNum type="arabicPeriod"/>
            </a:pPr>
            <a:r>
              <a:rPr lang="en-US" sz="2200" dirty="0">
                <a:solidFill>
                  <a:schemeClr val="bg1"/>
                </a:solidFill>
              </a:rPr>
              <a:t>E</a:t>
            </a:r>
            <a:r>
              <a:rPr lang="en-US" sz="2200" dirty="0" smtClean="0">
                <a:solidFill>
                  <a:schemeClr val="bg1"/>
                </a:solidFill>
              </a:rPr>
              <a:t>xpert systems</a:t>
            </a:r>
          </a:p>
          <a:p>
            <a:pPr marL="2286000" lvl="4" indent="-457200">
              <a:buFont typeface="Wingdings" pitchFamily="2" charset="2"/>
              <a:buChar char="q"/>
            </a:pPr>
            <a:r>
              <a:rPr lang="en-US" sz="2200" dirty="0">
                <a:solidFill>
                  <a:schemeClr val="bg1"/>
                </a:solidFill>
              </a:rPr>
              <a:t>simulates the way human experts </a:t>
            </a:r>
            <a:r>
              <a:rPr lang="en-US" sz="2200" dirty="0" smtClean="0">
                <a:solidFill>
                  <a:schemeClr val="bg1"/>
                </a:solidFill>
              </a:rPr>
              <a:t>solve problems.</a:t>
            </a:r>
          </a:p>
          <a:p>
            <a:pPr marL="2286000" lvl="4" indent="-457200">
              <a:buFont typeface="Wingdings" pitchFamily="2" charset="2"/>
              <a:buChar char="q"/>
            </a:pPr>
            <a:r>
              <a:rPr lang="en-US" sz="2200" dirty="0" smtClean="0">
                <a:solidFill>
                  <a:schemeClr val="bg1"/>
                </a:solidFill>
              </a:rPr>
              <a:t>An artificial </a:t>
            </a:r>
            <a:r>
              <a:rPr lang="en-US" sz="2200" dirty="0">
                <a:solidFill>
                  <a:schemeClr val="bg1"/>
                </a:solidFill>
              </a:rPr>
              <a:t>decision </a:t>
            </a:r>
            <a:r>
              <a:rPr lang="en-US" sz="2200" dirty="0" smtClean="0">
                <a:solidFill>
                  <a:schemeClr val="bg1"/>
                </a:solidFill>
              </a:rPr>
              <a:t>maker.</a:t>
            </a:r>
          </a:p>
          <a:p>
            <a:pPr marL="2286000" lvl="4" indent="-457200">
              <a:buFont typeface="Wingdings" pitchFamily="2" charset="2"/>
              <a:buChar char="q"/>
            </a:pPr>
            <a:r>
              <a:rPr lang="en-US" sz="2200" dirty="0" smtClean="0">
                <a:solidFill>
                  <a:schemeClr val="bg1"/>
                </a:solidFill>
              </a:rPr>
              <a:t>designed </a:t>
            </a:r>
            <a:r>
              <a:rPr lang="en-US" sz="2200" dirty="0">
                <a:solidFill>
                  <a:schemeClr val="bg1"/>
                </a:solidFill>
              </a:rPr>
              <a:t>to function as </a:t>
            </a:r>
            <a:r>
              <a:rPr lang="en-US" sz="2200" dirty="0" smtClean="0">
                <a:solidFill>
                  <a:schemeClr val="bg1"/>
                </a:solidFill>
              </a:rPr>
              <a:t>intelligent decision </a:t>
            </a:r>
            <a:r>
              <a:rPr lang="en-US" sz="2200" dirty="0">
                <a:solidFill>
                  <a:schemeClr val="bg1"/>
                </a:solidFill>
              </a:rPr>
              <a:t>supports.</a:t>
            </a:r>
          </a:p>
          <a:p>
            <a:pPr marL="2743200" lvl="5" indent="-457200">
              <a:buFont typeface="+mj-lt"/>
              <a:buAutoNum type="arabicPeriod"/>
            </a:pPr>
            <a:endParaRPr lang="en-US" sz="2200" dirty="0" smtClean="0">
              <a:solidFill>
                <a:schemeClr val="bg1"/>
              </a:solidFill>
            </a:endParaRPr>
          </a:p>
          <a:p>
            <a:pPr marL="2743200" lvl="5" indent="-457200">
              <a:buFont typeface="+mj-lt"/>
              <a:buAutoNum type="arabicPeriod"/>
            </a:pPr>
            <a:endParaRPr lang="en-US" sz="2200" dirty="0">
              <a:solidFill>
                <a:schemeClr val="bg1"/>
              </a:solidFill>
            </a:endParaRPr>
          </a:p>
          <a:p>
            <a:pPr marL="2743200" lvl="5" indent="-457200">
              <a:buFont typeface="+mj-lt"/>
              <a:buAutoNum type="arabicPeriod"/>
            </a:pPr>
            <a:endParaRPr lang="en-US" sz="2200" dirty="0" smtClean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304800"/>
            <a:ext cx="9296400" cy="5791200"/>
          </a:xfrm>
        </p:spPr>
        <p:txBody>
          <a:bodyPr>
            <a:noAutofit/>
          </a:bodyPr>
          <a:lstStyle/>
          <a:p>
            <a:pPr marL="514350" indent="-514350">
              <a:buFont typeface="+mj-lt"/>
              <a:buAutoNum type="arabicPeriod" startAt="3"/>
            </a:pPr>
            <a:r>
              <a:rPr lang="en-US" sz="2200" dirty="0" smtClean="0">
                <a:solidFill>
                  <a:schemeClr val="bg1"/>
                </a:solidFill>
              </a:rPr>
              <a:t>Systems </a:t>
            </a:r>
            <a:r>
              <a:rPr lang="en-US" sz="2200" dirty="0">
                <a:solidFill>
                  <a:schemeClr val="bg1"/>
                </a:solidFill>
              </a:rPr>
              <a:t>Modeling </a:t>
            </a:r>
            <a:r>
              <a:rPr lang="en-US" sz="2200" dirty="0" smtClean="0">
                <a:solidFill>
                  <a:schemeClr val="bg1"/>
                </a:solidFill>
              </a:rPr>
              <a:t>Tool</a:t>
            </a:r>
          </a:p>
          <a:p>
            <a:pPr lvl="1" algn="just">
              <a:buFont typeface="Wingdings" pitchFamily="2" charset="2"/>
              <a:buChar char="q"/>
            </a:pPr>
            <a:r>
              <a:rPr lang="en-US" sz="2200" dirty="0">
                <a:solidFill>
                  <a:schemeClr val="bg1"/>
                </a:solidFill>
              </a:rPr>
              <a:t>Complex learning requires students to solve complex and </a:t>
            </a:r>
            <a:r>
              <a:rPr lang="en-US" sz="2200" dirty="0" smtClean="0">
                <a:solidFill>
                  <a:schemeClr val="bg1"/>
                </a:solidFill>
              </a:rPr>
              <a:t>ill-structured</a:t>
            </a:r>
          </a:p>
          <a:p>
            <a:pPr lvl="1" algn="just">
              <a:buNone/>
            </a:pPr>
            <a:r>
              <a:rPr lang="en-US" sz="2200" dirty="0" smtClean="0">
                <a:solidFill>
                  <a:schemeClr val="bg1"/>
                </a:solidFill>
              </a:rPr>
              <a:t>	 problems </a:t>
            </a:r>
            <a:r>
              <a:rPr lang="en-US" sz="2200" dirty="0">
                <a:solidFill>
                  <a:schemeClr val="bg1"/>
                </a:solidFill>
              </a:rPr>
              <a:t>as well as simple problems. Complex learning requires that </a:t>
            </a:r>
            <a:endParaRPr lang="en-US" sz="2200" dirty="0" smtClean="0">
              <a:solidFill>
                <a:schemeClr val="bg1"/>
              </a:solidFill>
            </a:endParaRPr>
          </a:p>
          <a:p>
            <a:pPr lvl="1" algn="just">
              <a:buNone/>
            </a:pPr>
            <a:r>
              <a:rPr lang="en-US" sz="2200" dirty="0" smtClean="0">
                <a:solidFill>
                  <a:schemeClr val="bg1"/>
                </a:solidFill>
              </a:rPr>
              <a:t>	 students </a:t>
            </a:r>
            <a:r>
              <a:rPr lang="en-US" sz="2200" dirty="0">
                <a:solidFill>
                  <a:schemeClr val="bg1"/>
                </a:solidFill>
              </a:rPr>
              <a:t>develop complex </a:t>
            </a:r>
            <a:r>
              <a:rPr lang="en-US" sz="2200" dirty="0" smtClean="0">
                <a:solidFill>
                  <a:schemeClr val="bg1"/>
                </a:solidFill>
              </a:rPr>
              <a:t>mental representations </a:t>
            </a:r>
            <a:r>
              <a:rPr lang="en-US" sz="2200" dirty="0">
                <a:solidFill>
                  <a:schemeClr val="bg1"/>
                </a:solidFill>
              </a:rPr>
              <a:t>of the </a:t>
            </a:r>
            <a:r>
              <a:rPr lang="en-US" sz="2200" dirty="0" smtClean="0">
                <a:solidFill>
                  <a:schemeClr val="bg1"/>
                </a:solidFill>
              </a:rPr>
              <a:t>phenomena</a:t>
            </a:r>
          </a:p>
          <a:p>
            <a:pPr lvl="1" algn="just">
              <a:buNone/>
            </a:pPr>
            <a:r>
              <a:rPr lang="en-US" sz="2200" dirty="0" smtClean="0">
                <a:solidFill>
                  <a:schemeClr val="bg1"/>
                </a:solidFill>
              </a:rPr>
              <a:t> 	 they </a:t>
            </a:r>
            <a:r>
              <a:rPr lang="en-US" sz="2200" dirty="0">
                <a:solidFill>
                  <a:schemeClr val="bg1"/>
                </a:solidFill>
              </a:rPr>
              <a:t>are </a:t>
            </a:r>
            <a:r>
              <a:rPr lang="en-US" sz="2200" dirty="0" smtClean="0">
                <a:solidFill>
                  <a:schemeClr val="bg1"/>
                </a:solidFill>
              </a:rPr>
              <a:t>studying.</a:t>
            </a:r>
          </a:p>
          <a:p>
            <a:pPr lvl="1" algn="just">
              <a:buNone/>
            </a:pPr>
            <a:endParaRPr lang="en-US" sz="2200" dirty="0" smtClean="0">
              <a:solidFill>
                <a:schemeClr val="bg1"/>
              </a:solidFill>
            </a:endParaRPr>
          </a:p>
          <a:p>
            <a:pPr marL="514350" indent="-514350">
              <a:buAutoNum type="arabicPeriod" startAt="4"/>
            </a:pPr>
            <a:r>
              <a:rPr lang="en-US" sz="2200" dirty="0" err="1" smtClean="0">
                <a:solidFill>
                  <a:schemeClr val="bg1"/>
                </a:solidFill>
              </a:rPr>
              <a:t>Microworlds</a:t>
            </a:r>
            <a:endParaRPr lang="en-US" sz="2200" dirty="0">
              <a:solidFill>
                <a:schemeClr val="bg1"/>
              </a:solidFill>
            </a:endParaRPr>
          </a:p>
          <a:p>
            <a:pPr marL="1314450" lvl="2" indent="-514350" algn="just">
              <a:buFont typeface="Wingdings" pitchFamily="2" charset="2"/>
              <a:buChar char="q"/>
            </a:pPr>
            <a:r>
              <a:rPr lang="en-US" sz="2200" dirty="0">
                <a:solidFill>
                  <a:schemeClr val="bg1"/>
                </a:solidFill>
              </a:rPr>
              <a:t>exploratory learning environments </a:t>
            </a:r>
            <a:r>
              <a:rPr lang="en-US" sz="2200" dirty="0" smtClean="0">
                <a:solidFill>
                  <a:schemeClr val="bg1"/>
                </a:solidFill>
              </a:rPr>
              <a:t> or </a:t>
            </a:r>
            <a:r>
              <a:rPr lang="en-US" sz="2200" dirty="0">
                <a:solidFill>
                  <a:schemeClr val="bg1"/>
                </a:solidFill>
              </a:rPr>
              <a:t>discovery spaces in </a:t>
            </a:r>
            <a:r>
              <a:rPr lang="en-US" sz="2200" dirty="0" smtClean="0">
                <a:solidFill>
                  <a:schemeClr val="bg1"/>
                </a:solidFill>
              </a:rPr>
              <a:t>which </a:t>
            </a:r>
          </a:p>
          <a:p>
            <a:pPr marL="1314450" lvl="2" indent="-514350" algn="just">
              <a:buNone/>
            </a:pPr>
            <a:r>
              <a:rPr lang="en-US" sz="2200" dirty="0" smtClean="0">
                <a:solidFill>
                  <a:schemeClr val="bg1"/>
                </a:solidFill>
              </a:rPr>
              <a:t>	learners </a:t>
            </a:r>
            <a:r>
              <a:rPr lang="en-US" sz="2200" dirty="0">
                <a:solidFill>
                  <a:schemeClr val="bg1"/>
                </a:solidFill>
              </a:rPr>
              <a:t>can navigate, manipulate or create objects, and test </a:t>
            </a:r>
            <a:r>
              <a:rPr lang="en-US" sz="2200" dirty="0" smtClean="0">
                <a:solidFill>
                  <a:schemeClr val="bg1"/>
                </a:solidFill>
              </a:rPr>
              <a:t>their</a:t>
            </a:r>
          </a:p>
          <a:p>
            <a:pPr marL="1314450" lvl="2" indent="-514350" algn="just">
              <a:buNone/>
            </a:pPr>
            <a:r>
              <a:rPr lang="en-US" sz="2200" dirty="0" smtClean="0">
                <a:solidFill>
                  <a:schemeClr val="bg1"/>
                </a:solidFill>
              </a:rPr>
              <a:t>	 </a:t>
            </a:r>
            <a:r>
              <a:rPr lang="en-US" sz="2200" dirty="0">
                <a:solidFill>
                  <a:schemeClr val="bg1"/>
                </a:solidFill>
              </a:rPr>
              <a:t>effects on one another</a:t>
            </a:r>
            <a:r>
              <a:rPr lang="en-US" sz="2200" dirty="0" smtClean="0">
                <a:solidFill>
                  <a:schemeClr val="bg1"/>
                </a:solidFill>
              </a:rPr>
              <a:t>.</a:t>
            </a:r>
          </a:p>
          <a:p>
            <a:pPr marL="1314450" lvl="2" indent="-514350" algn="just">
              <a:buFont typeface="Wingdings" pitchFamily="2" charset="2"/>
              <a:buChar char="q"/>
            </a:pPr>
            <a:r>
              <a:rPr lang="en-US" sz="2200" dirty="0">
                <a:solidFill>
                  <a:schemeClr val="bg1"/>
                </a:solidFill>
              </a:rPr>
              <a:t>provide the exploratory </a:t>
            </a:r>
            <a:r>
              <a:rPr lang="en-US" sz="2200" dirty="0" smtClean="0">
                <a:solidFill>
                  <a:schemeClr val="bg1"/>
                </a:solidFill>
              </a:rPr>
              <a:t>functionality </a:t>
            </a:r>
            <a:r>
              <a:rPr lang="en-US" sz="2200" dirty="0">
                <a:solidFill>
                  <a:schemeClr val="bg1"/>
                </a:solidFill>
              </a:rPr>
              <a:t>needed to explore </a:t>
            </a:r>
          </a:p>
          <a:p>
            <a:pPr marL="1314450" lvl="2" indent="-514350" algn="just">
              <a:buNone/>
            </a:pPr>
            <a:r>
              <a:rPr lang="en-US" sz="2200" dirty="0" smtClean="0">
                <a:solidFill>
                  <a:schemeClr val="bg1"/>
                </a:solidFill>
              </a:rPr>
              <a:t>	phenomena </a:t>
            </a:r>
            <a:r>
              <a:rPr lang="en-US" sz="2200" dirty="0">
                <a:solidFill>
                  <a:schemeClr val="bg1"/>
                </a:solidFill>
              </a:rPr>
              <a:t>in those parts of the world.</a:t>
            </a:r>
            <a:endParaRPr lang="en-US" sz="2200" dirty="0" smtClean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304800"/>
            <a:ext cx="9601200" cy="5562600"/>
          </a:xfrm>
        </p:spPr>
        <p:txBody>
          <a:bodyPr>
            <a:noAutofit/>
          </a:bodyPr>
          <a:lstStyle/>
          <a:p>
            <a:r>
              <a:rPr lang="en-US" b="1" dirty="0" smtClean="0">
                <a:solidFill>
                  <a:schemeClr val="bg1"/>
                </a:solidFill>
              </a:rPr>
              <a:t>Information </a:t>
            </a:r>
            <a:r>
              <a:rPr lang="en-US" b="1" dirty="0">
                <a:solidFill>
                  <a:schemeClr val="bg1"/>
                </a:solidFill>
              </a:rPr>
              <a:t>Interpretation </a:t>
            </a:r>
            <a:r>
              <a:rPr lang="en-US" b="1" dirty="0" smtClean="0">
                <a:solidFill>
                  <a:schemeClr val="bg1"/>
                </a:solidFill>
              </a:rPr>
              <a:t>Tools</a:t>
            </a:r>
          </a:p>
          <a:p>
            <a:pPr marL="1771650" lvl="3" indent="-514350"/>
            <a:r>
              <a:rPr lang="en-US" dirty="0">
                <a:solidFill>
                  <a:schemeClr val="bg1"/>
                </a:solidFill>
              </a:rPr>
              <a:t>Visualization </a:t>
            </a:r>
            <a:r>
              <a:rPr lang="en-US" dirty="0" smtClean="0">
                <a:solidFill>
                  <a:schemeClr val="bg1"/>
                </a:solidFill>
              </a:rPr>
              <a:t>Tools</a:t>
            </a:r>
          </a:p>
          <a:p>
            <a:pPr marL="2228850" lvl="4" indent="-514350">
              <a:buFont typeface="Wingdings" pitchFamily="2" charset="2"/>
              <a:buChar char="q"/>
            </a:pPr>
            <a:r>
              <a:rPr lang="en-US" dirty="0" smtClean="0">
                <a:solidFill>
                  <a:schemeClr val="bg1"/>
                </a:solidFill>
              </a:rPr>
              <a:t>Help humans </a:t>
            </a:r>
            <a:r>
              <a:rPr lang="en-US" dirty="0">
                <a:solidFill>
                  <a:schemeClr val="bg1"/>
                </a:solidFill>
              </a:rPr>
              <a:t>to represent and convey those mental images, usually not in the same form they are </a:t>
            </a:r>
            <a:r>
              <a:rPr lang="en-US" dirty="0" smtClean="0">
                <a:solidFill>
                  <a:schemeClr val="bg1"/>
                </a:solidFill>
              </a:rPr>
              <a:t>generated mentally</a:t>
            </a:r>
            <a:r>
              <a:rPr lang="en-US" dirty="0">
                <a:solidFill>
                  <a:schemeClr val="bg1"/>
                </a:solidFill>
              </a:rPr>
              <a:t>, but as rough approximations of those mental images. </a:t>
            </a:r>
            <a:endParaRPr lang="en-US" dirty="0" smtClean="0">
              <a:solidFill>
                <a:schemeClr val="bg1"/>
              </a:solidFill>
            </a:endParaRPr>
          </a:p>
          <a:p>
            <a:pPr marL="514350" indent="-514350"/>
            <a:endParaRPr lang="en-US" dirty="0">
              <a:solidFill>
                <a:schemeClr val="bg1"/>
              </a:solidFill>
            </a:endParaRPr>
          </a:p>
          <a:p>
            <a:pPr marL="514350" indent="-514350"/>
            <a:r>
              <a:rPr lang="en-US" b="1" dirty="0">
                <a:solidFill>
                  <a:schemeClr val="bg1"/>
                </a:solidFill>
              </a:rPr>
              <a:t>Knowledge Construction Tools </a:t>
            </a:r>
            <a:endParaRPr lang="en-US" b="1" dirty="0" smtClean="0">
              <a:solidFill>
                <a:schemeClr val="bg1"/>
              </a:solidFill>
            </a:endParaRPr>
          </a:p>
          <a:p>
            <a:pPr marL="1771650" lvl="3" indent="-514350">
              <a:buFont typeface="+mj-lt"/>
              <a:buAutoNum type="arabicPeriod"/>
            </a:pPr>
            <a:r>
              <a:rPr lang="en-US" dirty="0" smtClean="0">
                <a:solidFill>
                  <a:schemeClr val="bg1"/>
                </a:solidFill>
              </a:rPr>
              <a:t>Hypermedia </a:t>
            </a:r>
          </a:p>
          <a:p>
            <a:pPr lvl="4">
              <a:buFont typeface="Wingdings" pitchFamily="2" charset="2"/>
              <a:buChar char="q"/>
            </a:pP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sz="2200" dirty="0" smtClean="0">
                <a:solidFill>
                  <a:schemeClr val="bg1"/>
                </a:solidFill>
              </a:rPr>
              <a:t>consists </a:t>
            </a:r>
            <a:r>
              <a:rPr lang="en-US" sz="2200" dirty="0">
                <a:solidFill>
                  <a:schemeClr val="bg1"/>
                </a:solidFill>
              </a:rPr>
              <a:t>of information nodes, which are the basic </a:t>
            </a:r>
            <a:r>
              <a:rPr lang="en-US" sz="2200" dirty="0" smtClean="0">
                <a:solidFill>
                  <a:schemeClr val="bg1"/>
                </a:solidFill>
              </a:rPr>
              <a:t>unit </a:t>
            </a:r>
            <a:r>
              <a:rPr lang="en-US" sz="2200" dirty="0">
                <a:solidFill>
                  <a:schemeClr val="bg1"/>
                </a:solidFill>
              </a:rPr>
              <a:t>of information storage and </a:t>
            </a:r>
            <a:r>
              <a:rPr lang="en-US" sz="2200" dirty="0" smtClean="0">
                <a:solidFill>
                  <a:schemeClr val="bg1"/>
                </a:solidFill>
              </a:rPr>
              <a:t>may consist </a:t>
            </a:r>
            <a:r>
              <a:rPr lang="en-US" sz="2200" dirty="0">
                <a:solidFill>
                  <a:schemeClr val="bg1"/>
                </a:solidFill>
              </a:rPr>
              <a:t>of a page </a:t>
            </a:r>
            <a:r>
              <a:rPr lang="en-US" sz="2200" dirty="0" smtClean="0">
                <a:solidFill>
                  <a:schemeClr val="bg1"/>
                </a:solidFill>
              </a:rPr>
              <a:t>of </a:t>
            </a:r>
            <a:r>
              <a:rPr lang="en-US" sz="2200" dirty="0">
                <a:solidFill>
                  <a:schemeClr val="bg1"/>
                </a:solidFill>
              </a:rPr>
              <a:t>text, a </a:t>
            </a:r>
            <a:endParaRPr lang="en-US" sz="2200" dirty="0" smtClean="0">
              <a:solidFill>
                <a:schemeClr val="bg1"/>
              </a:solidFill>
            </a:endParaRPr>
          </a:p>
          <a:p>
            <a:pPr lvl="4">
              <a:buNone/>
            </a:pPr>
            <a:r>
              <a:rPr lang="en-US" sz="2200" dirty="0">
                <a:solidFill>
                  <a:schemeClr val="bg1"/>
                </a:solidFill>
              </a:rPr>
              <a:t>	</a:t>
            </a:r>
            <a:r>
              <a:rPr lang="en-US" sz="2200" dirty="0" smtClean="0">
                <a:solidFill>
                  <a:schemeClr val="bg1"/>
                </a:solidFill>
              </a:rPr>
              <a:t>graphic</a:t>
            </a:r>
            <a:r>
              <a:rPr lang="en-US" sz="2200" dirty="0">
                <a:solidFill>
                  <a:schemeClr val="bg1"/>
                </a:solidFill>
              </a:rPr>
              <a:t>, a sound bite, a video clip, or even </a:t>
            </a:r>
            <a:r>
              <a:rPr lang="en-US" sz="2200" dirty="0" smtClean="0">
                <a:solidFill>
                  <a:schemeClr val="bg1"/>
                </a:solidFill>
              </a:rPr>
              <a:t>an </a:t>
            </a:r>
            <a:r>
              <a:rPr lang="en-US" sz="2200" dirty="0">
                <a:solidFill>
                  <a:schemeClr val="bg1"/>
                </a:solidFill>
              </a:rPr>
              <a:t>entire </a:t>
            </a:r>
            <a:endParaRPr lang="en-US" sz="2200" dirty="0" smtClean="0">
              <a:solidFill>
                <a:schemeClr val="bg1"/>
              </a:solidFill>
            </a:endParaRPr>
          </a:p>
          <a:p>
            <a:pPr lvl="4">
              <a:buNone/>
            </a:pPr>
            <a:r>
              <a:rPr lang="en-US" sz="2200" dirty="0">
                <a:solidFill>
                  <a:schemeClr val="bg1"/>
                </a:solidFill>
              </a:rPr>
              <a:t>	</a:t>
            </a:r>
            <a:r>
              <a:rPr lang="en-US" sz="2200" dirty="0" smtClean="0">
                <a:solidFill>
                  <a:schemeClr val="bg1"/>
                </a:solidFill>
              </a:rPr>
              <a:t>document.</a:t>
            </a:r>
          </a:p>
          <a:p>
            <a:pPr lvl="4">
              <a:buFont typeface="Wingdings" pitchFamily="2" charset="2"/>
              <a:buChar char="q"/>
            </a:pPr>
            <a:r>
              <a:rPr lang="en-US" sz="2200" dirty="0">
                <a:solidFill>
                  <a:schemeClr val="bg1"/>
                </a:solidFill>
              </a:rPr>
              <a:t> </a:t>
            </a:r>
            <a:r>
              <a:rPr lang="en-US" sz="2200" dirty="0" smtClean="0">
                <a:solidFill>
                  <a:schemeClr val="bg1"/>
                </a:solidFill>
              </a:rPr>
              <a:t>have </a:t>
            </a:r>
            <a:r>
              <a:rPr lang="en-US" sz="2200" dirty="0">
                <a:solidFill>
                  <a:schemeClr val="bg1"/>
                </a:solidFill>
              </a:rPr>
              <a:t>traditionally been used as information retrieval </a:t>
            </a:r>
            <a:r>
              <a:rPr lang="en-US" sz="2200" dirty="0" smtClean="0">
                <a:solidFill>
                  <a:schemeClr val="bg1"/>
                </a:solidFill>
              </a:rPr>
              <a:t>	</a:t>
            </a:r>
          </a:p>
          <a:p>
            <a:pPr lvl="4">
              <a:buNone/>
            </a:pPr>
            <a:r>
              <a:rPr lang="en-US" sz="2200" dirty="0">
                <a:solidFill>
                  <a:schemeClr val="bg1"/>
                </a:solidFill>
              </a:rPr>
              <a:t>	</a:t>
            </a:r>
            <a:r>
              <a:rPr lang="en-US" sz="2200" dirty="0" smtClean="0">
                <a:solidFill>
                  <a:schemeClr val="bg1"/>
                </a:solidFill>
              </a:rPr>
              <a:t>systems.</a:t>
            </a:r>
          </a:p>
          <a:p>
            <a:pPr lvl="4">
              <a:buNone/>
            </a:pPr>
            <a:endParaRPr lang="en-US" dirty="0" smtClean="0">
              <a:solidFill>
                <a:schemeClr val="bg1"/>
              </a:solidFill>
            </a:endParaRPr>
          </a:p>
          <a:p>
            <a:pPr marL="514350" indent="-514350"/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-76200" y="228600"/>
            <a:ext cx="9296400" cy="6248400"/>
          </a:xfrm>
        </p:spPr>
        <p:txBody>
          <a:bodyPr>
            <a:normAutofit fontScale="92500"/>
          </a:bodyPr>
          <a:lstStyle/>
          <a:p>
            <a:r>
              <a:rPr lang="en-US" b="1" dirty="0">
                <a:solidFill>
                  <a:schemeClr val="bg1"/>
                </a:solidFill>
              </a:rPr>
              <a:t>Conversation </a:t>
            </a:r>
            <a:r>
              <a:rPr lang="en-US" b="1" dirty="0" smtClean="0">
                <a:solidFill>
                  <a:schemeClr val="bg1"/>
                </a:solidFill>
              </a:rPr>
              <a:t>Tools</a:t>
            </a:r>
          </a:p>
          <a:p>
            <a:pPr lvl="2"/>
            <a:r>
              <a:rPr lang="en-US" dirty="0">
                <a:solidFill>
                  <a:schemeClr val="bg1"/>
                </a:solidFill>
              </a:rPr>
              <a:t>Online telecommunications include live </a:t>
            </a:r>
            <a:r>
              <a:rPr lang="en-US" dirty="0" smtClean="0">
                <a:solidFill>
                  <a:schemeClr val="bg1"/>
                </a:solidFill>
              </a:rPr>
              <a:t>conversations: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>
                <a:solidFill>
                  <a:schemeClr val="bg1"/>
                </a:solidFill>
              </a:rPr>
              <a:t>Chats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>
                <a:solidFill>
                  <a:schemeClr val="bg1"/>
                </a:solidFill>
              </a:rPr>
              <a:t>MOOs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>
                <a:solidFill>
                  <a:schemeClr val="bg1"/>
                </a:solidFill>
              </a:rPr>
              <a:t>MUDs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>
                <a:solidFill>
                  <a:schemeClr val="bg1"/>
                </a:solidFill>
              </a:rPr>
              <a:t>Video Conferencing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>
                <a:solidFill>
                  <a:schemeClr val="bg1"/>
                </a:solidFill>
              </a:rPr>
              <a:t>Asynchronous discussions</a:t>
            </a:r>
          </a:p>
          <a:p>
            <a:pPr marL="1828800" lvl="3" indent="-457200"/>
            <a:r>
              <a:rPr lang="en-US" sz="2300" dirty="0" smtClean="0">
                <a:solidFill>
                  <a:schemeClr val="bg1"/>
                </a:solidFill>
              </a:rPr>
              <a:t>Electronic mail</a:t>
            </a:r>
          </a:p>
          <a:p>
            <a:pPr marL="1828800" lvl="3" indent="-457200"/>
            <a:r>
              <a:rPr lang="en-US" sz="2300" dirty="0" err="1" smtClean="0">
                <a:solidFill>
                  <a:schemeClr val="bg1"/>
                </a:solidFill>
              </a:rPr>
              <a:t>Listservs</a:t>
            </a:r>
            <a:endParaRPr lang="en-US" sz="2300" dirty="0" smtClean="0">
              <a:solidFill>
                <a:schemeClr val="bg1"/>
              </a:solidFill>
            </a:endParaRPr>
          </a:p>
          <a:p>
            <a:pPr marL="1828800" lvl="3" indent="-457200"/>
            <a:r>
              <a:rPr lang="en-US" sz="2300" dirty="0" smtClean="0">
                <a:solidFill>
                  <a:schemeClr val="bg1"/>
                </a:solidFill>
              </a:rPr>
              <a:t>Bulletin boards</a:t>
            </a:r>
          </a:p>
          <a:p>
            <a:pPr marL="1828800" lvl="3" indent="-457200"/>
            <a:r>
              <a:rPr lang="en-US" sz="2300" dirty="0" smtClean="0">
                <a:solidFill>
                  <a:schemeClr val="bg1"/>
                </a:solidFill>
              </a:rPr>
              <a:t>Computer conferences</a:t>
            </a:r>
          </a:p>
          <a:p>
            <a:pPr marL="1828800" lvl="3" indent="-457200">
              <a:buNone/>
            </a:pPr>
            <a:endParaRPr lang="en-US" sz="2300" dirty="0" smtClean="0">
              <a:solidFill>
                <a:schemeClr val="bg1"/>
              </a:solidFill>
            </a:endParaRPr>
          </a:p>
          <a:p>
            <a:pPr>
              <a:buFont typeface="Wingdings" pitchFamily="2" charset="2"/>
              <a:buChar char="ü"/>
            </a:pPr>
            <a:r>
              <a:rPr lang="en-US" sz="2800" dirty="0">
                <a:solidFill>
                  <a:schemeClr val="bg1"/>
                </a:solidFill>
              </a:rPr>
              <a:t>These many forms of telecommunications </a:t>
            </a:r>
            <a:r>
              <a:rPr lang="en-US" sz="2800" dirty="0" smtClean="0">
                <a:solidFill>
                  <a:schemeClr val="bg1"/>
                </a:solidFill>
              </a:rPr>
              <a:t>can be used for </a:t>
            </a:r>
            <a:r>
              <a:rPr lang="en-US" sz="2800" dirty="0">
                <a:solidFill>
                  <a:schemeClr val="bg1"/>
                </a:solidFill>
              </a:rPr>
              <a:t>supporting </a:t>
            </a:r>
            <a:r>
              <a:rPr lang="en-US" sz="2800" b="1" u="sng" dirty="0" smtClean="0">
                <a:solidFill>
                  <a:schemeClr val="bg1"/>
                </a:solidFill>
              </a:rPr>
              <a:t>interpersonal exchanges </a:t>
            </a:r>
            <a:r>
              <a:rPr lang="en-US" sz="2800" dirty="0" smtClean="0">
                <a:solidFill>
                  <a:schemeClr val="bg1"/>
                </a:solidFill>
              </a:rPr>
              <a:t>among students, </a:t>
            </a:r>
            <a:r>
              <a:rPr lang="en-US" sz="2800" b="1" u="sng" dirty="0" smtClean="0">
                <a:solidFill>
                  <a:schemeClr val="bg1"/>
                </a:solidFill>
              </a:rPr>
              <a:t>collecting </a:t>
            </a:r>
            <a:r>
              <a:rPr lang="en-US" sz="2800" b="1" u="sng" dirty="0">
                <a:solidFill>
                  <a:schemeClr val="bg1"/>
                </a:solidFill>
              </a:rPr>
              <a:t>information</a:t>
            </a:r>
            <a:r>
              <a:rPr lang="en-US" sz="2800" dirty="0">
                <a:solidFill>
                  <a:schemeClr val="bg1"/>
                </a:solidFill>
              </a:rPr>
              <a:t>, and </a:t>
            </a:r>
            <a:r>
              <a:rPr lang="en-US" sz="2800" b="1" u="sng" dirty="0" smtClean="0">
                <a:solidFill>
                  <a:schemeClr val="bg1"/>
                </a:solidFill>
              </a:rPr>
              <a:t>solving problems </a:t>
            </a:r>
            <a:r>
              <a:rPr lang="en-US" sz="2800" dirty="0">
                <a:solidFill>
                  <a:schemeClr val="bg1"/>
                </a:solidFill>
              </a:rPr>
              <a:t>in groups of students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117</TotalTime>
  <Words>697</Words>
  <Application>Microsoft Office PowerPoint</Application>
  <PresentationFormat>On-screen Show (4:3)</PresentationFormat>
  <Paragraphs>142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</vt:vector>
  </TitlesOfParts>
  <Company>CYBERCLUB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Chaves</dc:creator>
  <cp:lastModifiedBy>John Chaves</cp:lastModifiedBy>
  <cp:revision>17</cp:revision>
  <dcterms:created xsi:type="dcterms:W3CDTF">2010-08-15T01:44:33Z</dcterms:created>
  <dcterms:modified xsi:type="dcterms:W3CDTF">2010-08-15T03:42:02Z</dcterms:modified>
</cp:coreProperties>
</file>

<file path=docProps/thumbnail.jpeg>
</file>